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3"/>
  </p:notesMasterIdLst>
  <p:handoutMasterIdLst>
    <p:handoutMasterId r:id="rId64"/>
  </p:handoutMasterIdLst>
  <p:sldIdLst>
    <p:sldId id="267" r:id="rId2"/>
    <p:sldId id="363" r:id="rId3"/>
    <p:sldId id="364" r:id="rId4"/>
    <p:sldId id="273" r:id="rId5"/>
    <p:sldId id="305" r:id="rId6"/>
    <p:sldId id="274" r:id="rId7"/>
    <p:sldId id="275" r:id="rId8"/>
    <p:sldId id="276" r:id="rId9"/>
    <p:sldId id="277" r:id="rId10"/>
    <p:sldId id="292" r:id="rId11"/>
    <p:sldId id="351" r:id="rId12"/>
    <p:sldId id="354" r:id="rId13"/>
    <p:sldId id="293" r:id="rId14"/>
    <p:sldId id="355" r:id="rId15"/>
    <p:sldId id="294" r:id="rId16"/>
    <p:sldId id="356" r:id="rId17"/>
    <p:sldId id="295" r:id="rId18"/>
    <p:sldId id="296" r:id="rId19"/>
    <p:sldId id="304" r:id="rId20"/>
    <p:sldId id="306" r:id="rId21"/>
    <p:sldId id="365" r:id="rId22"/>
    <p:sldId id="329" r:id="rId23"/>
    <p:sldId id="285" r:id="rId24"/>
    <p:sldId id="357" r:id="rId25"/>
    <p:sldId id="326" r:id="rId26"/>
    <p:sldId id="358" r:id="rId27"/>
    <p:sldId id="327" r:id="rId28"/>
    <p:sldId id="359" r:id="rId29"/>
    <p:sldId id="328" r:id="rId30"/>
    <p:sldId id="338" r:id="rId31"/>
    <p:sldId id="339" r:id="rId32"/>
    <p:sldId id="340" r:id="rId33"/>
    <p:sldId id="341" r:id="rId34"/>
    <p:sldId id="342" r:id="rId35"/>
    <p:sldId id="343" r:id="rId36"/>
    <p:sldId id="344" r:id="rId37"/>
    <p:sldId id="345" r:id="rId38"/>
    <p:sldId id="352" r:id="rId39"/>
    <p:sldId id="307" r:id="rId40"/>
    <p:sldId id="360" r:id="rId41"/>
    <p:sldId id="330" r:id="rId42"/>
    <p:sldId id="361" r:id="rId43"/>
    <p:sldId id="331" r:id="rId44"/>
    <p:sldId id="362" r:id="rId45"/>
    <p:sldId id="366" r:id="rId46"/>
    <p:sldId id="308" r:id="rId47"/>
    <p:sldId id="312" r:id="rId48"/>
    <p:sldId id="347" r:id="rId49"/>
    <p:sldId id="314" r:id="rId50"/>
    <p:sldId id="315" r:id="rId51"/>
    <p:sldId id="348" r:id="rId52"/>
    <p:sldId id="350" r:id="rId53"/>
    <p:sldId id="349" r:id="rId54"/>
    <p:sldId id="325" r:id="rId55"/>
    <p:sldId id="333" r:id="rId56"/>
    <p:sldId id="346" r:id="rId57"/>
    <p:sldId id="334" r:id="rId58"/>
    <p:sldId id="335" r:id="rId59"/>
    <p:sldId id="336" r:id="rId60"/>
    <p:sldId id="337" r:id="rId61"/>
    <p:sldId id="353"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14" d="100"/>
          <a:sy n="114" d="100"/>
        </p:scale>
        <p:origin x="4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2EEF347-191C-4F62-8B6C-F7E2402F22A4}" type="datetimeFigureOut">
              <a:rPr lang="en-US" smtClean="0"/>
              <a:t>9/27/2019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0795965-E1EE-45B2-B1F2-4F534476DF1F}" type="slidenum">
              <a:rPr lang="en-US" smtClean="0"/>
              <a:t>‹#›</a:t>
            </a:fld>
            <a:endParaRPr lang="en-US"/>
          </a:p>
        </p:txBody>
      </p:sp>
    </p:spTree>
    <p:extLst>
      <p:ext uri="{BB962C8B-B14F-4D97-AF65-F5344CB8AC3E}">
        <p14:creationId xmlns:p14="http://schemas.microsoft.com/office/powerpoint/2010/main" val="394192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0A2DB9-766A-4B3F-B3EA-7335E664A43F}" type="datetimeFigureOut">
              <a:rPr lang="en-US" smtClean="0"/>
              <a:t>9/27/2019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E1EE214-659B-4A4D-8D8A-A152A266A060}" type="slidenum">
              <a:rPr lang="en-US" smtClean="0"/>
              <a:t>‹#›</a:t>
            </a:fld>
            <a:endParaRPr lang="en-US"/>
          </a:p>
        </p:txBody>
      </p:sp>
    </p:spTree>
    <p:extLst>
      <p:ext uri="{BB962C8B-B14F-4D97-AF65-F5344CB8AC3E}">
        <p14:creationId xmlns:p14="http://schemas.microsoft.com/office/powerpoint/2010/main" val="200996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A9FB4138-F2F1-4976-A655-218434820F20}" type="slidenum">
              <a:rPr lang="en-US" smtClean="0">
                <a:cs typeface="Arial" charset="0"/>
              </a:rPr>
              <a:pPr/>
              <a:t>31</a:t>
            </a:fld>
            <a:endParaRPr lang="en-US">
              <a:cs typeface="Arial" charset="0"/>
            </a:endParaRPr>
          </a:p>
        </p:txBody>
      </p:sp>
      <p:sp>
        <p:nvSpPr>
          <p:cNvPr id="16386" name="Rectangle 2"/>
          <p:cNvSpPr>
            <a:spLocks noGrp="1" noRot="1" noChangeAspect="1" noChangeArrowheads="1"/>
          </p:cNvSpPr>
          <p:nvPr>
            <p:ph type="sldImg"/>
          </p:nvPr>
        </p:nvSpPr>
        <p:spPr>
          <a:xfrm>
            <a:off x="406400" y="696913"/>
            <a:ext cx="6197600" cy="3486150"/>
          </a:xfrm>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A9FB4138-F2F1-4976-A655-218434820F20}" type="slidenum">
              <a:rPr lang="en-US" smtClean="0">
                <a:cs typeface="Arial" charset="0"/>
              </a:rPr>
              <a:pPr/>
              <a:t>32</a:t>
            </a:fld>
            <a:endParaRPr lang="en-US">
              <a:cs typeface="Arial" charset="0"/>
            </a:endParaRPr>
          </a:p>
        </p:txBody>
      </p:sp>
      <p:sp>
        <p:nvSpPr>
          <p:cNvPr id="16386" name="Rectangle 2"/>
          <p:cNvSpPr>
            <a:spLocks noGrp="1" noRot="1" noChangeAspect="1" noChangeArrowheads="1"/>
          </p:cNvSpPr>
          <p:nvPr>
            <p:ph type="sldImg"/>
          </p:nvPr>
        </p:nvSpPr>
        <p:spPr>
          <a:xfrm>
            <a:off x="406400" y="696913"/>
            <a:ext cx="6197600" cy="3486150"/>
          </a:xfrm>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A9FB4138-F2F1-4976-A655-218434820F20}" type="slidenum">
              <a:rPr lang="en-US" smtClean="0">
                <a:cs typeface="Arial" charset="0"/>
              </a:rPr>
              <a:pPr/>
              <a:t>33</a:t>
            </a:fld>
            <a:endParaRPr lang="en-US">
              <a:cs typeface="Arial" charset="0"/>
            </a:endParaRPr>
          </a:p>
        </p:txBody>
      </p:sp>
      <p:sp>
        <p:nvSpPr>
          <p:cNvPr id="16386" name="Rectangle 2"/>
          <p:cNvSpPr>
            <a:spLocks noGrp="1" noRot="1" noChangeAspect="1" noChangeArrowheads="1"/>
          </p:cNvSpPr>
          <p:nvPr>
            <p:ph type="sldImg"/>
          </p:nvPr>
        </p:nvSpPr>
        <p:spPr>
          <a:xfrm>
            <a:off x="406400" y="696913"/>
            <a:ext cx="6197600" cy="3486150"/>
          </a:xfrm>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A9FB4138-F2F1-4976-A655-218434820F20}" type="slidenum">
              <a:rPr lang="en-US" smtClean="0">
                <a:cs typeface="Arial" charset="0"/>
              </a:rPr>
              <a:pPr/>
              <a:t>34</a:t>
            </a:fld>
            <a:endParaRPr lang="en-US">
              <a:cs typeface="Arial" charset="0"/>
            </a:endParaRPr>
          </a:p>
        </p:txBody>
      </p:sp>
      <p:sp>
        <p:nvSpPr>
          <p:cNvPr id="16386" name="Rectangle 2"/>
          <p:cNvSpPr>
            <a:spLocks noGrp="1" noRot="1" noChangeAspect="1" noChangeArrowheads="1"/>
          </p:cNvSpPr>
          <p:nvPr>
            <p:ph type="sldImg"/>
          </p:nvPr>
        </p:nvSpPr>
        <p:spPr>
          <a:xfrm>
            <a:off x="406400" y="696913"/>
            <a:ext cx="6197600" cy="3486150"/>
          </a:xfrm>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508000" y="990600"/>
            <a:ext cx="1016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sp>
        <p:nvSpPr>
          <p:cNvPr id="501763" name="Rectangle 3"/>
          <p:cNvSpPr>
            <a:spLocks noGrp="1" noChangeArrowheads="1"/>
          </p:cNvSpPr>
          <p:nvPr>
            <p:ph type="ctrTitle"/>
          </p:nvPr>
        </p:nvSpPr>
        <p:spPr>
          <a:xfrm>
            <a:off x="1016000" y="1371600"/>
            <a:ext cx="10261600" cy="2057400"/>
          </a:xfrm>
        </p:spPr>
        <p:txBody>
          <a:bodyPr/>
          <a:lstStyle>
            <a:lvl1pPr>
              <a:defRPr sz="5400"/>
            </a:lvl1pPr>
          </a:lstStyle>
          <a:p>
            <a:pPr lvl="0"/>
            <a:r>
              <a:rPr lang="en-US" noProof="0"/>
              <a:t>Click to edit Master title style</a:t>
            </a:r>
          </a:p>
        </p:txBody>
      </p:sp>
      <p:sp>
        <p:nvSpPr>
          <p:cNvPr id="501764" name="Rectangle 4"/>
          <p:cNvSpPr>
            <a:spLocks noGrp="1" noChangeArrowheads="1"/>
          </p:cNvSpPr>
          <p:nvPr>
            <p:ph type="subTitle" idx="1"/>
          </p:nvPr>
        </p:nvSpPr>
        <p:spPr>
          <a:xfrm>
            <a:off x="1016000" y="3765550"/>
            <a:ext cx="10261600" cy="2057400"/>
          </a:xfrm>
        </p:spPr>
        <p:txBody>
          <a:bodyPr/>
          <a:lstStyle>
            <a:lvl1pPr marL="0" indent="0">
              <a:buFont typeface="Wingdings" pitchFamily="2" charset="2"/>
              <a:buNone/>
              <a:defRPr sz="2800">
                <a:latin typeface="Arial" charset="0"/>
              </a:defRPr>
            </a:lvl1pPr>
          </a:lstStyle>
          <a:p>
            <a:pPr lvl="0"/>
            <a:r>
              <a:rPr lang="en-US" noProof="0"/>
              <a:t>Click to edit Master subtitle style</a:t>
            </a:r>
          </a:p>
        </p:txBody>
      </p:sp>
      <p:sp>
        <p:nvSpPr>
          <p:cNvPr id="501765" name="Rectangle 5"/>
          <p:cNvSpPr>
            <a:spLocks noGrp="1" noChangeArrowheads="1"/>
          </p:cNvSpPr>
          <p:nvPr>
            <p:ph type="dt" sz="half" idx="2"/>
          </p:nvPr>
        </p:nvSpPr>
        <p:spPr>
          <a:xfrm>
            <a:off x="609600" y="6248400"/>
            <a:ext cx="2844800" cy="457200"/>
          </a:xfrm>
        </p:spPr>
        <p:txBody>
          <a:bodyPr/>
          <a:lstStyle>
            <a:lvl1pPr>
              <a:defRPr/>
            </a:lvl1pPr>
          </a:lstStyle>
          <a:p>
            <a:endParaRPr lang="en-US" dirty="0"/>
          </a:p>
        </p:txBody>
      </p:sp>
      <p:sp>
        <p:nvSpPr>
          <p:cNvPr id="501766" name="Rectangle 6"/>
          <p:cNvSpPr>
            <a:spLocks noGrp="1" noChangeArrowheads="1"/>
          </p:cNvSpPr>
          <p:nvPr>
            <p:ph type="ftr" sz="quarter" idx="3"/>
          </p:nvPr>
        </p:nvSpPr>
        <p:spPr/>
        <p:txBody>
          <a:bodyPr/>
          <a:lstStyle>
            <a:lvl1pPr>
              <a:defRPr/>
            </a:lvl1pPr>
          </a:lstStyle>
          <a:p>
            <a:endParaRPr lang="en-US" dirty="0"/>
          </a:p>
        </p:txBody>
      </p:sp>
      <p:sp>
        <p:nvSpPr>
          <p:cNvPr id="501767" name="Rectangle 7"/>
          <p:cNvSpPr>
            <a:spLocks noGrp="1" noChangeArrowheads="1"/>
          </p:cNvSpPr>
          <p:nvPr>
            <p:ph type="sldNum" sz="quarter" idx="4"/>
          </p:nvPr>
        </p:nvSpPr>
        <p:spPr>
          <a:xfrm>
            <a:off x="8737600" y="6248400"/>
            <a:ext cx="2844800" cy="457200"/>
          </a:xfrm>
        </p:spPr>
        <p:txBody>
          <a:bodyPr/>
          <a:lstStyle>
            <a:lvl1pPr>
              <a:defRPr b="1"/>
            </a:lvl1pPr>
          </a:lstStyle>
          <a:p>
            <a:fld id="{1F1ED6E2-25B6-4FB8-8C88-9D9AE3E6F3FF}" type="slidenum">
              <a:rPr lang="en-US"/>
              <a:pPr/>
              <a:t>‹#›</a:t>
            </a:fld>
            <a:endParaRPr lang="en-US" dirty="0"/>
          </a:p>
        </p:txBody>
      </p:sp>
      <p:grpSp>
        <p:nvGrpSpPr>
          <p:cNvPr id="501768" name="Group 8"/>
          <p:cNvGrpSpPr>
            <a:grpSpLocks/>
          </p:cNvGrpSpPr>
          <p:nvPr/>
        </p:nvGrpSpPr>
        <p:grpSpPr bwMode="auto">
          <a:xfrm>
            <a:off x="508002" y="304800"/>
            <a:ext cx="11188700" cy="5791200"/>
            <a:chOff x="240" y="192"/>
            <a:chExt cx="5286" cy="3648"/>
          </a:xfrm>
        </p:grpSpPr>
        <p:sp>
          <p:nvSpPr>
            <p:cNvPr id="50176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sz="2400" dirty="0"/>
            </a:p>
          </p:txBody>
        </p:sp>
        <p:sp>
          <p:nvSpPr>
            <p:cNvPr id="50177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sp>
          <p:nvSpPr>
            <p:cNvPr id="50177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sz="2400" dirty="0"/>
            </a:p>
          </p:txBody>
        </p:sp>
        <p:sp>
          <p:nvSpPr>
            <p:cNvPr id="50177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sp>
          <p:nvSpPr>
            <p:cNvPr id="50177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177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grpSp>
    </p:spTree>
    <p:extLst>
      <p:ext uri="{BB962C8B-B14F-4D97-AF65-F5344CB8AC3E}">
        <p14:creationId xmlns:p14="http://schemas.microsoft.com/office/powerpoint/2010/main" val="168813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77B940E-E45F-4FBE-9520-51CB41EFD2FC}" type="slidenum">
              <a:rPr lang="en-US"/>
              <a:pPr/>
              <a:t>‹#›</a:t>
            </a:fld>
            <a:endParaRPr lang="en-US" dirty="0"/>
          </a:p>
        </p:txBody>
      </p:sp>
    </p:spTree>
    <p:extLst>
      <p:ext uri="{BB962C8B-B14F-4D97-AF65-F5344CB8AC3E}">
        <p14:creationId xmlns:p14="http://schemas.microsoft.com/office/powerpoint/2010/main" val="39926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3"/>
            <a:ext cx="27432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3"/>
            <a:ext cx="80264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5BC2B1C-D99C-4D3A-8055-FDA8F8588D39}" type="slidenum">
              <a:rPr lang="en-US"/>
              <a:pPr/>
              <a:t>‹#›</a:t>
            </a:fld>
            <a:endParaRPr lang="en-US" dirty="0"/>
          </a:p>
        </p:txBody>
      </p:sp>
    </p:spTree>
    <p:extLst>
      <p:ext uri="{BB962C8B-B14F-4D97-AF65-F5344CB8AC3E}">
        <p14:creationId xmlns:p14="http://schemas.microsoft.com/office/powerpoint/2010/main" val="90666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533403"/>
            <a:ext cx="1097280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2352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9042400" y="6248400"/>
            <a:ext cx="2540000" cy="457200"/>
          </a:xfrm>
        </p:spPr>
        <p:txBody>
          <a:bodyPr/>
          <a:lstStyle>
            <a:lvl1pPr>
              <a:defRPr/>
            </a:lvl1pPr>
          </a:lstStyle>
          <a:p>
            <a:fld id="{29B678B2-88C7-4BE4-B21E-BFEBB33D11BD}" type="slidenum">
              <a:rPr lang="en-US"/>
              <a:pPr/>
              <a:t>‹#›</a:t>
            </a:fld>
            <a:endParaRPr lang="en-US" dirty="0"/>
          </a:p>
        </p:txBody>
      </p:sp>
    </p:spTree>
    <p:extLst>
      <p:ext uri="{BB962C8B-B14F-4D97-AF65-F5344CB8AC3E}">
        <p14:creationId xmlns:p14="http://schemas.microsoft.com/office/powerpoint/2010/main" val="417278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5FBCEF6-B3EA-442D-A448-555FD18C83D9}" type="slidenum">
              <a:rPr lang="en-US"/>
              <a:pPr/>
              <a:t>‹#›</a:t>
            </a:fld>
            <a:endParaRPr lang="en-US" dirty="0"/>
          </a:p>
        </p:txBody>
      </p:sp>
    </p:spTree>
    <p:extLst>
      <p:ext uri="{BB962C8B-B14F-4D97-AF65-F5344CB8AC3E}">
        <p14:creationId xmlns:p14="http://schemas.microsoft.com/office/powerpoint/2010/main" val="349014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6E2348F-67BA-46FC-9C3B-98BBF3CAC057}" type="slidenum">
              <a:rPr lang="en-US"/>
              <a:pPr/>
              <a:t>‹#›</a:t>
            </a:fld>
            <a:endParaRPr lang="en-US" dirty="0"/>
          </a:p>
        </p:txBody>
      </p:sp>
    </p:spTree>
    <p:extLst>
      <p:ext uri="{BB962C8B-B14F-4D97-AF65-F5344CB8AC3E}">
        <p14:creationId xmlns:p14="http://schemas.microsoft.com/office/powerpoint/2010/main" val="143643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1"/>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4D2D594-435A-43E2-A8F1-A5A401118E00}" type="slidenum">
              <a:rPr lang="en-US"/>
              <a:pPr/>
              <a:t>‹#›</a:t>
            </a:fld>
            <a:endParaRPr lang="en-US" dirty="0"/>
          </a:p>
        </p:txBody>
      </p:sp>
    </p:spTree>
    <p:extLst>
      <p:ext uri="{BB962C8B-B14F-4D97-AF65-F5344CB8AC3E}">
        <p14:creationId xmlns:p14="http://schemas.microsoft.com/office/powerpoint/2010/main" val="251123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4A4A174-142B-400E-9E62-5EF2456CD58F}" type="slidenum">
              <a:rPr lang="en-US"/>
              <a:pPr/>
              <a:t>‹#›</a:t>
            </a:fld>
            <a:endParaRPr lang="en-US" dirty="0"/>
          </a:p>
        </p:txBody>
      </p:sp>
    </p:spTree>
    <p:extLst>
      <p:ext uri="{BB962C8B-B14F-4D97-AF65-F5344CB8AC3E}">
        <p14:creationId xmlns:p14="http://schemas.microsoft.com/office/powerpoint/2010/main" val="57709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5C0F7E8-B266-4A4C-BB3C-11FD22B60858}" type="slidenum">
              <a:rPr lang="en-US"/>
              <a:pPr/>
              <a:t>‹#›</a:t>
            </a:fld>
            <a:endParaRPr lang="en-US" dirty="0"/>
          </a:p>
        </p:txBody>
      </p:sp>
    </p:spTree>
    <p:extLst>
      <p:ext uri="{BB962C8B-B14F-4D97-AF65-F5344CB8AC3E}">
        <p14:creationId xmlns:p14="http://schemas.microsoft.com/office/powerpoint/2010/main" val="365479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67DD016-54FA-41C3-85F4-A3B80A3F89B5}" type="slidenum">
              <a:rPr lang="en-US"/>
              <a:pPr/>
              <a:t>‹#›</a:t>
            </a:fld>
            <a:endParaRPr lang="en-US" dirty="0"/>
          </a:p>
        </p:txBody>
      </p:sp>
    </p:spTree>
    <p:extLst>
      <p:ext uri="{BB962C8B-B14F-4D97-AF65-F5344CB8AC3E}">
        <p14:creationId xmlns:p14="http://schemas.microsoft.com/office/powerpoint/2010/main" val="27023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6DA53D7-FD71-49B1-BC51-4BBB5E10B997}" type="slidenum">
              <a:rPr lang="en-US"/>
              <a:pPr/>
              <a:t>‹#›</a:t>
            </a:fld>
            <a:endParaRPr lang="en-US" dirty="0"/>
          </a:p>
        </p:txBody>
      </p:sp>
    </p:spTree>
    <p:extLst>
      <p:ext uri="{BB962C8B-B14F-4D97-AF65-F5344CB8AC3E}">
        <p14:creationId xmlns:p14="http://schemas.microsoft.com/office/powerpoint/2010/main" val="319744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16EC46C-3E69-44F9-A4C4-8D792E65FAB2}" type="slidenum">
              <a:rPr lang="en-US"/>
              <a:pPr/>
              <a:t>‹#›</a:t>
            </a:fld>
            <a:endParaRPr lang="en-US" dirty="0"/>
          </a:p>
        </p:txBody>
      </p:sp>
    </p:spTree>
    <p:extLst>
      <p:ext uri="{BB962C8B-B14F-4D97-AF65-F5344CB8AC3E}">
        <p14:creationId xmlns:p14="http://schemas.microsoft.com/office/powerpoint/2010/main" val="83250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609600" y="5334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00739" name="Rectangle 3"/>
          <p:cNvSpPr>
            <a:spLocks noGrp="1" noChangeArrowheads="1"/>
          </p:cNvSpPr>
          <p:nvPr>
            <p:ph type="body" idx="1"/>
          </p:nvPr>
        </p:nvSpPr>
        <p:spPr bwMode="auto">
          <a:xfrm>
            <a:off x="609600" y="1828801"/>
            <a:ext cx="109728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740" name="Rectangle 4"/>
          <p:cNvSpPr>
            <a:spLocks noGrp="1" noChangeArrowheads="1"/>
          </p:cNvSpPr>
          <p:nvPr>
            <p:ph type="dt" sz="half" idx="2"/>
          </p:nvPr>
        </p:nvSpPr>
        <p:spPr bwMode="auto">
          <a:xfrm>
            <a:off x="60960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endParaRPr lang="en-US" dirty="0"/>
          </a:p>
        </p:txBody>
      </p:sp>
      <p:sp>
        <p:nvSpPr>
          <p:cNvPr id="50074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US" dirty="0"/>
          </a:p>
        </p:txBody>
      </p:sp>
      <p:sp>
        <p:nvSpPr>
          <p:cNvPr id="500742" name="Rectangle 6"/>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800">
                <a:latin typeface="Arial" charset="0"/>
              </a:defRPr>
            </a:lvl1pPr>
          </a:lstStyle>
          <a:p>
            <a:fld id="{10994C77-2C4D-4D48-A48F-4649EA095879}" type="slidenum">
              <a:rPr lang="en-US" smtClean="0"/>
              <a:pPr/>
              <a:t>‹#›</a:t>
            </a:fld>
            <a:endParaRPr lang="en-US" dirty="0"/>
          </a:p>
        </p:txBody>
      </p:sp>
      <p:grpSp>
        <p:nvGrpSpPr>
          <p:cNvPr id="500743" name="Group 7"/>
          <p:cNvGrpSpPr>
            <a:grpSpLocks/>
          </p:cNvGrpSpPr>
          <p:nvPr/>
        </p:nvGrpSpPr>
        <p:grpSpPr bwMode="auto">
          <a:xfrm>
            <a:off x="372533" y="152400"/>
            <a:ext cx="11582400" cy="1600200"/>
            <a:chOff x="176" y="96"/>
            <a:chExt cx="5472" cy="1008"/>
          </a:xfrm>
        </p:grpSpPr>
        <p:sp>
          <p:nvSpPr>
            <p:cNvPr id="50074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074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sp>
          <p:nvSpPr>
            <p:cNvPr id="50074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sp>
          <p:nvSpPr>
            <p:cNvPr id="50074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sp>
          <p:nvSpPr>
            <p:cNvPr id="50074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p>
          </p:txBody>
        </p:sp>
      </p:grpSp>
      <p:pic>
        <p:nvPicPr>
          <p:cNvPr id="500750" name="Picture 14" descr="Heckscher Teillon Terrill &amp; Sager P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74400" y="533400"/>
            <a:ext cx="524933"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919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experience.eventmobi.com/event/38260/question/472586/live-results/351ae50731e42d57c489e5b7c959332f467c0b7bd26af70d060d1775227173cf/live_poll/5997cb11-e106-470f-8144-38cf99f5a67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experience.eventmobi.com/event/38260/question/472587/live-results/6d2a553e52398b2ab4f0d805ea9656893df44af031f3b297ec1973f7c0a9e634/live_poll/5997cb11-e106-470f-8144-38cf99f5a67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experience.eventmobi.com/event/38260/question/472591/live-results/ad5b4a13eeb9f928439078bc5d270aba52eee5ad22d3f1a8ea2a9dfc34cef76e/live_poll/5997cb11-e106-470f-8144-38cf99f5a67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experience.eventmobi.com/event/38260/question/472592/live-results/d23218280df868281fc0472609ecedfd3f1fe21811e4cef31ec9f55065dc5ddc/live_poll/5997cb11-e106-470f-8144-38cf99f5a67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experience.eventmobi.com/event/38260/question/472593/live-results/285d4440dc7921eea1dd867baafe3ba45de8b35fd987f52581d3e6c50b5ae113/live_poll/5997cb11-e106-470f-8144-38cf99f5a67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experience.eventmobi.com/event/38260/question/472594/live-results/2893285f2b1db18ff70be3d289b8d99ee8d51310f48517388ed513461f541346/live_poll/5997cb11-e106-470f-8144-38cf99f5a67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experience.eventmobi.com/event/38260/question/472595/live-results/7a4e7c260c36a825b0b8f1bbb07d46c9307e4ca2752282c7a6417e53b98a1688/live_poll/5997cb11-e106-470f-8144-38cf99f5a67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experience.eventmobi.com/event/38260/question/472596/live-results/a349000f43d927061c78d74a7f2b63f5f7dc1cf92c255f466ddba9fceebff703/live_poll/5997cb11-e106-470f-8144-38cf99f5a67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experience.eventmobi.com/event/38260/question/472597/live-results/1c1d763e1f541246af8b43dbe8fb49b172c8a95d095a56f7ff38a9fedf9b00ff/live_poll/5997cb11-e106-470f-8144-38cf99f5a67f"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627039"/>
            <a:ext cx="10972800" cy="4292421"/>
          </a:xfrm>
        </p:spPr>
        <p:txBody>
          <a:bodyPr>
            <a:noAutofit/>
          </a:bodyPr>
          <a:lstStyle/>
          <a:p>
            <a:pPr algn="ctr"/>
            <a:r>
              <a:rPr lang="en-US" sz="4800" b="1" dirty="0">
                <a:latin typeface="+mn-lt"/>
              </a:rPr>
              <a:t>2019 Delaware Trust Conference</a:t>
            </a:r>
            <a:br>
              <a:rPr lang="en-US" sz="4800" b="1" dirty="0">
                <a:latin typeface="+mn-lt"/>
              </a:rPr>
            </a:br>
            <a:r>
              <a:rPr lang="en-US" sz="4800" b="1" dirty="0">
                <a:latin typeface="+mn-lt"/>
              </a:rPr>
              <a:t>Top 10 Considerations and Challenges for Changing Trust Situs</a:t>
            </a:r>
            <a:br>
              <a:rPr lang="en-US" sz="4800" b="1" dirty="0">
                <a:latin typeface="+mn-lt"/>
              </a:rPr>
            </a:br>
            <a:br>
              <a:rPr lang="en-US" sz="4800" b="1" dirty="0">
                <a:latin typeface="+mn-lt"/>
              </a:rPr>
            </a:br>
            <a:r>
              <a:rPr lang="en-US" b="1" i="1" dirty="0">
                <a:latin typeface="+mn-lt"/>
              </a:rPr>
              <a:t>Presented by</a:t>
            </a:r>
            <a:br>
              <a:rPr lang="en-US" b="1" i="1" dirty="0">
                <a:latin typeface="+mn-lt"/>
              </a:rPr>
            </a:br>
            <a:r>
              <a:rPr lang="en-US" b="1" i="1" dirty="0">
                <a:latin typeface="+mn-lt"/>
              </a:rPr>
              <a:t>Margaret E.W. Sager, Esquire</a:t>
            </a:r>
            <a:br>
              <a:rPr lang="en-US" b="1" i="1" dirty="0">
                <a:latin typeface="+mn-lt"/>
              </a:rPr>
            </a:br>
            <a:r>
              <a:rPr lang="en-US" b="1" dirty="0">
                <a:latin typeface="+mn-lt"/>
              </a:rPr>
              <a:t>Heckscher, Teillon, Terrill &amp; Sager, P.C.</a:t>
            </a:r>
          </a:p>
        </p:txBody>
      </p:sp>
      <p:sp>
        <p:nvSpPr>
          <p:cNvPr id="7" name="Slide Number Placeholder 6"/>
          <p:cNvSpPr>
            <a:spLocks noGrp="1"/>
          </p:cNvSpPr>
          <p:nvPr>
            <p:ph type="sldNum" sz="quarter" idx="12"/>
          </p:nvPr>
        </p:nvSpPr>
        <p:spPr/>
        <p:txBody>
          <a:bodyPr/>
          <a:lstStyle/>
          <a:p>
            <a:fld id="{6E4C1027-9CF9-4825-8759-F3F989ECA7C2}" type="slidenum">
              <a:rPr lang="en-US" smtClean="0"/>
              <a:t>1</a:t>
            </a:fld>
            <a:endParaRPr lang="en-US" dirty="0"/>
          </a:p>
        </p:txBody>
      </p:sp>
      <p:sp>
        <p:nvSpPr>
          <p:cNvPr id="8" name="Text Box 27"/>
          <p:cNvSpPr txBox="1">
            <a:spLocks noChangeArrowheads="1"/>
          </p:cNvSpPr>
          <p:nvPr/>
        </p:nvSpPr>
        <p:spPr bwMode="auto">
          <a:xfrm>
            <a:off x="6917531" y="6052810"/>
            <a:ext cx="3319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1400" dirty="0">
                <a:solidFill>
                  <a:srgbClr val="CC9900"/>
                </a:solidFill>
                <a:latin typeface="Tahoma" pitchFamily="34" charset="0"/>
              </a:rPr>
              <a:t>© 2019 Heckscher, Teillon, Terrill &amp; Sager, P.C.  All Rights Reserved. </a:t>
            </a:r>
          </a:p>
        </p:txBody>
      </p:sp>
    </p:spTree>
    <p:extLst>
      <p:ext uri="{BB962C8B-B14F-4D97-AF65-F5344CB8AC3E}">
        <p14:creationId xmlns:p14="http://schemas.microsoft.com/office/powerpoint/2010/main" val="422707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5400" b="1" dirty="0"/>
              <a:t>Alluring Appeal of Another State’s Laws</a:t>
            </a:r>
          </a:p>
          <a:p>
            <a:pPr eaLnBrk="1" hangingPunct="1"/>
            <a:r>
              <a:rPr lang="en-US" sz="5400" b="1" dirty="0"/>
              <a:t>Income Tax Considerations</a:t>
            </a:r>
          </a:p>
          <a:p>
            <a:pPr eaLnBrk="1" hangingPunct="1"/>
            <a:r>
              <a:rPr lang="en-US" sz="5400" b="1" dirty="0"/>
              <a:t>Convenience</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Challenge 2:  Why Change Situs?</a:t>
            </a:r>
          </a:p>
        </p:txBody>
      </p:sp>
      <p:sp>
        <p:nvSpPr>
          <p:cNvPr id="5" name="Slide Number Placeholder 4"/>
          <p:cNvSpPr>
            <a:spLocks noGrp="1"/>
          </p:cNvSpPr>
          <p:nvPr>
            <p:ph type="sldNum" sz="quarter" idx="12"/>
          </p:nvPr>
        </p:nvSpPr>
        <p:spPr/>
        <p:txBody>
          <a:bodyPr/>
          <a:lstStyle/>
          <a:p>
            <a:fld id="{6E4C1027-9CF9-4825-8759-F3F989ECA7C2}" type="slidenum">
              <a:rPr lang="en-US" smtClean="0"/>
              <a:t>10</a:t>
            </a:fld>
            <a:endParaRPr lang="en-US"/>
          </a:p>
        </p:txBody>
      </p:sp>
    </p:spTree>
    <p:extLst>
      <p:ext uri="{BB962C8B-B14F-4D97-AF65-F5344CB8AC3E}">
        <p14:creationId xmlns:p14="http://schemas.microsoft.com/office/powerpoint/2010/main" val="179326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Prepared for June 2019 Fiduciary Litigation Committee presentation</a:t>
            </a:r>
          </a:p>
          <a:p>
            <a:pPr eaLnBrk="1" hangingPunct="1"/>
            <a:r>
              <a:rPr lang="en-US" sz="4000" b="1" dirty="0"/>
              <a:t>Panelists:  Margaret Sager, Shane Kelley and Mary </a:t>
            </a:r>
            <a:r>
              <a:rPr lang="en-US" sz="4000" b="1" dirty="0" err="1"/>
              <a:t>Akkerman</a:t>
            </a:r>
            <a:r>
              <a:rPr lang="en-US" sz="4000" b="1" dirty="0"/>
              <a:t> </a:t>
            </a:r>
          </a:p>
          <a:p>
            <a:pPr eaLnBrk="1" hangingPunct="1"/>
            <a:r>
              <a:rPr lang="en-US" sz="4000" b="1" dirty="0"/>
              <a:t>Shane Kelley conducted straw poll from </a:t>
            </a:r>
            <a:r>
              <a:rPr lang="en-US" sz="4000" b="1" dirty="0" err="1"/>
              <a:t>ACTEC</a:t>
            </a:r>
            <a:r>
              <a:rPr lang="en-US" sz="4000" b="1" dirty="0"/>
              <a:t> Fellows</a:t>
            </a:r>
          </a:p>
          <a:p>
            <a:pPr eaLnBrk="1" hangingPunct="1"/>
            <a:r>
              <a:rPr lang="en-US" sz="4000" b="1" dirty="0"/>
              <a:t>Charts prepared by Shane Kelley</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err="1">
                <a:solidFill>
                  <a:srgbClr val="FF0000"/>
                </a:solidFill>
              </a:rPr>
              <a:t>ACTEC</a:t>
            </a:r>
            <a:r>
              <a:rPr lang="en-US" sz="6000" b="1" dirty="0">
                <a:solidFill>
                  <a:srgbClr val="FF0000"/>
                </a:solidFill>
              </a:rPr>
              <a:t> Survey</a:t>
            </a:r>
          </a:p>
        </p:txBody>
      </p:sp>
      <p:sp>
        <p:nvSpPr>
          <p:cNvPr id="5" name="Slide Number Placeholder 4"/>
          <p:cNvSpPr>
            <a:spLocks noGrp="1"/>
          </p:cNvSpPr>
          <p:nvPr>
            <p:ph type="sldNum" sz="quarter" idx="12"/>
          </p:nvPr>
        </p:nvSpPr>
        <p:spPr/>
        <p:txBody>
          <a:bodyPr/>
          <a:lstStyle/>
          <a:p>
            <a:fld id="{6E4C1027-9CF9-4825-8759-F3F989ECA7C2}" type="slidenum">
              <a:rPr lang="en-US" smtClean="0"/>
              <a:t>11</a:t>
            </a:fld>
            <a:endParaRPr lang="en-US"/>
          </a:p>
        </p:txBody>
      </p:sp>
    </p:spTree>
    <p:extLst>
      <p:ext uri="{BB962C8B-B14F-4D97-AF65-F5344CB8AC3E}">
        <p14:creationId xmlns:p14="http://schemas.microsoft.com/office/powerpoint/2010/main" val="290077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Have you ever been involved in a trust administration where the situs was transferred to another state?</a:t>
            </a:r>
          </a:p>
          <a:p>
            <a:pPr lvl="1" eaLnBrk="1" hangingPunct="1"/>
            <a:r>
              <a:rPr lang="en-US" sz="3600" b="1" dirty="0"/>
              <a:t>Yes</a:t>
            </a:r>
          </a:p>
          <a:p>
            <a:pPr lvl="1" eaLnBrk="1" hangingPunct="1"/>
            <a:r>
              <a:rPr lang="en-US" sz="3600" b="1" dirty="0"/>
              <a:t>No</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#1</a:t>
            </a:r>
          </a:p>
        </p:txBody>
      </p:sp>
      <p:sp>
        <p:nvSpPr>
          <p:cNvPr id="5" name="Slide Number Placeholder 4"/>
          <p:cNvSpPr>
            <a:spLocks noGrp="1"/>
          </p:cNvSpPr>
          <p:nvPr>
            <p:ph type="sldNum" sz="quarter" idx="12"/>
          </p:nvPr>
        </p:nvSpPr>
        <p:spPr/>
        <p:txBody>
          <a:bodyPr/>
          <a:lstStyle/>
          <a:p>
            <a:fld id="{6E4C1027-9CF9-4825-8759-F3F989ECA7C2}" type="slidenum">
              <a:rPr lang="en-US" smtClean="0"/>
              <a:t>12</a:t>
            </a:fld>
            <a:endParaRPr lang="en-US"/>
          </a:p>
        </p:txBody>
      </p:sp>
    </p:spTree>
    <p:extLst>
      <p:ext uri="{BB962C8B-B14F-4D97-AF65-F5344CB8AC3E}">
        <p14:creationId xmlns:p14="http://schemas.microsoft.com/office/powerpoint/2010/main" val="103375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E4C1027-9CF9-4825-8759-F3F989ECA7C2}" type="slidenum">
              <a:rPr lang="en-US" smtClean="0"/>
              <a:t>13</a:t>
            </a:fld>
            <a:endParaRPr lang="en-US" dirty="0"/>
          </a:p>
        </p:txBody>
      </p:sp>
      <p:sp>
        <p:nvSpPr>
          <p:cNvPr id="3" name="Content Placeholder 2"/>
          <p:cNvSpPr>
            <a:spLocks noGrp="1"/>
          </p:cNvSpPr>
          <p:nvPr>
            <p:ph idx="4294967295"/>
          </p:nvPr>
        </p:nvSpPr>
        <p:spPr>
          <a:xfrm>
            <a:off x="0" y="1828800"/>
            <a:ext cx="10972800" cy="4302125"/>
          </a:xfrm>
        </p:spPr>
        <p:txBody>
          <a:bodyPr/>
          <a:lstStyle/>
          <a:p>
            <a:r>
              <a:rPr lang="en-US" dirty="0">
                <a:hlinkClick r:id="rId2"/>
              </a:rPr>
              <a:t>https://experience.eventmobi.com/event/38260/question/472586/live-results/351ae50731e42d57c489e5b7c959332f467c0b7bd26af70d060d1775227173cf/live_poll/5997cb11-e106-470f-8144-38cf99f5a67f</a:t>
            </a:r>
            <a:endParaRPr lang="en-US" dirty="0"/>
          </a:p>
        </p:txBody>
      </p:sp>
    </p:spTree>
    <p:extLst>
      <p:ext uri="{BB962C8B-B14F-4D97-AF65-F5344CB8AC3E}">
        <p14:creationId xmlns:p14="http://schemas.microsoft.com/office/powerpoint/2010/main" val="232436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How many times have you been involved in a transfer of situs?</a:t>
            </a:r>
          </a:p>
          <a:p>
            <a:pPr lvl="1" eaLnBrk="1" hangingPunct="1"/>
            <a:r>
              <a:rPr lang="en-US" sz="3600" b="1" dirty="0"/>
              <a:t>1</a:t>
            </a:r>
          </a:p>
          <a:p>
            <a:pPr lvl="1" eaLnBrk="1" hangingPunct="1"/>
            <a:r>
              <a:rPr lang="en-US" sz="3600" b="1" dirty="0"/>
              <a:t>2-4</a:t>
            </a:r>
          </a:p>
          <a:p>
            <a:pPr lvl="1" eaLnBrk="1" hangingPunct="1"/>
            <a:r>
              <a:rPr lang="en-US" sz="3600" b="1" dirty="0"/>
              <a:t>5-10</a:t>
            </a:r>
          </a:p>
          <a:p>
            <a:pPr lvl="1" eaLnBrk="1" hangingPunct="1"/>
            <a:r>
              <a:rPr lang="en-US" sz="3600" b="1" dirty="0"/>
              <a:t>11-14</a:t>
            </a:r>
          </a:p>
          <a:p>
            <a:pPr lvl="1" eaLnBrk="1" hangingPunct="1"/>
            <a:r>
              <a:rPr lang="en-US" sz="3600" b="1" dirty="0"/>
              <a:t>More than 15</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#2</a:t>
            </a:r>
          </a:p>
        </p:txBody>
      </p:sp>
      <p:sp>
        <p:nvSpPr>
          <p:cNvPr id="5" name="Slide Number Placeholder 4"/>
          <p:cNvSpPr>
            <a:spLocks noGrp="1"/>
          </p:cNvSpPr>
          <p:nvPr>
            <p:ph type="sldNum" sz="quarter" idx="12"/>
          </p:nvPr>
        </p:nvSpPr>
        <p:spPr/>
        <p:txBody>
          <a:bodyPr/>
          <a:lstStyle/>
          <a:p>
            <a:fld id="{6E4C1027-9CF9-4825-8759-F3F989ECA7C2}" type="slidenum">
              <a:rPr lang="en-US" smtClean="0"/>
              <a:t>14</a:t>
            </a:fld>
            <a:endParaRPr lang="en-US"/>
          </a:p>
        </p:txBody>
      </p:sp>
    </p:spTree>
    <p:extLst>
      <p:ext uri="{BB962C8B-B14F-4D97-AF65-F5344CB8AC3E}">
        <p14:creationId xmlns:p14="http://schemas.microsoft.com/office/powerpoint/2010/main" val="425344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https://experience.eventmobi.com/event/38260/question/472587/live-results/6d2a553e52398b2ab4f0d805ea9656893df44af031f3b297ec1973f7c0a9e634/live_poll/5997cb11-e106-470f-8144-38cf99f5a67f</a:t>
            </a:r>
            <a:endParaRPr lang="en-US" dirty="0"/>
          </a:p>
        </p:txBody>
      </p:sp>
      <p:sp>
        <p:nvSpPr>
          <p:cNvPr id="7" name="Slide Number Placeholder 6"/>
          <p:cNvSpPr>
            <a:spLocks noGrp="1"/>
          </p:cNvSpPr>
          <p:nvPr>
            <p:ph type="sldNum" sz="quarter" idx="12"/>
          </p:nvPr>
        </p:nvSpPr>
        <p:spPr>
          <a:xfrm>
            <a:off x="9347200" y="6242061"/>
            <a:ext cx="2844800" cy="365125"/>
          </a:xfrm>
        </p:spPr>
        <p:txBody>
          <a:bodyPr/>
          <a:lstStyle/>
          <a:p>
            <a:fld id="{6E4C1027-9CF9-4825-8759-F3F989ECA7C2}" type="slidenum">
              <a:rPr lang="en-US" smtClean="0"/>
              <a:t>15</a:t>
            </a:fld>
            <a:endParaRPr lang="en-US" dirty="0"/>
          </a:p>
        </p:txBody>
      </p:sp>
    </p:spTree>
    <p:extLst>
      <p:ext uri="{BB962C8B-B14F-4D97-AF65-F5344CB8AC3E}">
        <p14:creationId xmlns:p14="http://schemas.microsoft.com/office/powerpoint/2010/main" val="3558165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400" b="1" dirty="0"/>
              <a:t>Indicate three most important reasons for transfer to new jurisdiction</a:t>
            </a:r>
          </a:p>
          <a:p>
            <a:pPr lvl="1" eaLnBrk="1" hangingPunct="1"/>
            <a:r>
              <a:rPr lang="en-US" sz="2400" b="1" dirty="0"/>
              <a:t>Creditor protection</a:t>
            </a:r>
          </a:p>
          <a:p>
            <a:pPr lvl="1" eaLnBrk="1" hangingPunct="1"/>
            <a:r>
              <a:rPr lang="en-US" sz="2400" b="1" dirty="0"/>
              <a:t>Protection of trustees</a:t>
            </a:r>
          </a:p>
          <a:p>
            <a:pPr lvl="1" eaLnBrk="1" hangingPunct="1"/>
            <a:r>
              <a:rPr lang="en-US" sz="2400" b="1" dirty="0"/>
              <a:t>Taxes</a:t>
            </a:r>
          </a:p>
          <a:p>
            <a:pPr lvl="1" eaLnBrk="1" hangingPunct="1"/>
            <a:r>
              <a:rPr lang="en-US" sz="2400" b="1" dirty="0"/>
              <a:t>Directed Trustee Laws</a:t>
            </a:r>
          </a:p>
          <a:p>
            <a:pPr lvl="1" eaLnBrk="1" hangingPunct="1"/>
            <a:r>
              <a:rPr lang="en-US" sz="2400" b="1" dirty="0"/>
              <a:t>Decanting Laws</a:t>
            </a:r>
          </a:p>
          <a:p>
            <a:pPr lvl="1" eaLnBrk="1" hangingPunct="1"/>
            <a:r>
              <a:rPr lang="en-US" sz="2400" b="1" dirty="0"/>
              <a:t>Trust Modification</a:t>
            </a:r>
          </a:p>
          <a:p>
            <a:pPr lvl="1" eaLnBrk="1" hangingPunct="1"/>
            <a:r>
              <a:rPr lang="en-US" sz="2400" b="1" dirty="0"/>
              <a:t>Geography / Convenience</a:t>
            </a:r>
          </a:p>
          <a:p>
            <a:pPr lvl="1" eaLnBrk="1" hangingPunct="1"/>
            <a:r>
              <a:rPr lang="en-US" sz="2400" b="1" dirty="0"/>
              <a:t>New Trustee</a:t>
            </a:r>
          </a:p>
          <a:p>
            <a:pPr lvl="1" eaLnBrk="1" hangingPunct="1"/>
            <a:r>
              <a:rPr lang="en-US" sz="2400" b="1" dirty="0"/>
              <a:t>Knowledge of Courts</a:t>
            </a:r>
          </a:p>
          <a:p>
            <a:pPr lvl="1" eaLnBrk="1" hangingPunct="1"/>
            <a:r>
              <a:rPr lang="en-US" sz="2400" b="1" dirty="0"/>
              <a:t>Other</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#3</a:t>
            </a:r>
          </a:p>
        </p:txBody>
      </p:sp>
      <p:sp>
        <p:nvSpPr>
          <p:cNvPr id="5" name="Slide Number Placeholder 4"/>
          <p:cNvSpPr>
            <a:spLocks noGrp="1"/>
          </p:cNvSpPr>
          <p:nvPr>
            <p:ph type="sldNum" sz="quarter" idx="12"/>
          </p:nvPr>
        </p:nvSpPr>
        <p:spPr/>
        <p:txBody>
          <a:bodyPr/>
          <a:lstStyle/>
          <a:p>
            <a:fld id="{6E4C1027-9CF9-4825-8759-F3F989ECA7C2}" type="slidenum">
              <a:rPr lang="en-US" smtClean="0"/>
              <a:t>16</a:t>
            </a:fld>
            <a:endParaRPr lang="en-US"/>
          </a:p>
        </p:txBody>
      </p:sp>
    </p:spTree>
    <p:extLst>
      <p:ext uri="{BB962C8B-B14F-4D97-AF65-F5344CB8AC3E}">
        <p14:creationId xmlns:p14="http://schemas.microsoft.com/office/powerpoint/2010/main" val="425344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https://experience.eventmobi.com/event/38260/question/472591/live-results/ad5b4a13eeb9f928439078bc5d270aba52eee5ad22d3f1a8ea2a9dfc34cef76e/live_poll/5997cb11-e106-470f-8144-38cf99f5a67f</a:t>
            </a:r>
            <a:endParaRPr lang="en-US" dirty="0"/>
          </a:p>
        </p:txBody>
      </p:sp>
      <p:sp>
        <p:nvSpPr>
          <p:cNvPr id="7" name="Slide Number Placeholder 6"/>
          <p:cNvSpPr>
            <a:spLocks noGrp="1"/>
          </p:cNvSpPr>
          <p:nvPr>
            <p:ph type="sldNum" sz="quarter" idx="12"/>
          </p:nvPr>
        </p:nvSpPr>
        <p:spPr>
          <a:xfrm>
            <a:off x="9175750" y="6203961"/>
            <a:ext cx="2844800" cy="365125"/>
          </a:xfrm>
        </p:spPr>
        <p:txBody>
          <a:bodyPr/>
          <a:lstStyle/>
          <a:p>
            <a:fld id="{6E4C1027-9CF9-4825-8759-F3F989ECA7C2}" type="slidenum">
              <a:rPr lang="en-US" smtClean="0"/>
              <a:t>17</a:t>
            </a:fld>
            <a:endParaRPr lang="en-US" dirty="0"/>
          </a:p>
        </p:txBody>
      </p:sp>
    </p:spTree>
    <p:extLst>
      <p:ext uri="{BB962C8B-B14F-4D97-AF65-F5344CB8AC3E}">
        <p14:creationId xmlns:p14="http://schemas.microsoft.com/office/powerpoint/2010/main" val="310716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Slide Number Placeholder 5"/>
          <p:cNvSpPr>
            <a:spLocks noGrp="1"/>
          </p:cNvSpPr>
          <p:nvPr>
            <p:ph type="sldNum" sz="quarter" idx="12"/>
          </p:nvPr>
        </p:nvSpPr>
        <p:spPr/>
        <p:txBody>
          <a:bodyPr/>
          <a:lstStyle/>
          <a:p>
            <a:fld id="{6E4C1027-9CF9-4825-8759-F3F989ECA7C2}" type="slidenum">
              <a:rPr lang="en-US" smtClean="0"/>
              <a:t>18</a:t>
            </a:fld>
            <a:endParaRPr lang="en-US" dirty="0"/>
          </a:p>
        </p:txBody>
      </p:sp>
    </p:spTree>
    <p:extLst>
      <p:ext uri="{BB962C8B-B14F-4D97-AF65-F5344CB8AC3E}">
        <p14:creationId xmlns:p14="http://schemas.microsoft.com/office/powerpoint/2010/main" val="12905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a:solidFill>
                  <a:srgbClr val="FF0000"/>
                </a:solidFill>
              </a:rPr>
              <a:t>To Review….Per the Survey, Why Change Situs?</a:t>
            </a:r>
            <a:endParaRPr lang="en-US" sz="4200"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a:t>Alluring Appeal of Another State’s Laws</a:t>
            </a:r>
          </a:p>
          <a:p>
            <a:pPr lvl="1">
              <a:buFont typeface="Arial" panose="020B0604020202020204" pitchFamily="34" charset="0"/>
              <a:buChar char="•"/>
            </a:pPr>
            <a:r>
              <a:rPr lang="en-US" b="1" dirty="0"/>
              <a:t>Trust Remodeling (56%)</a:t>
            </a:r>
          </a:p>
          <a:p>
            <a:pPr lvl="1">
              <a:buFont typeface="Arial" panose="020B0604020202020204" pitchFamily="34" charset="0"/>
              <a:buChar char="•"/>
            </a:pPr>
            <a:r>
              <a:rPr lang="en-US" b="1" dirty="0"/>
              <a:t>Asset Protection (20%)</a:t>
            </a:r>
          </a:p>
          <a:p>
            <a:pPr lvl="1">
              <a:buFont typeface="Arial" panose="020B0604020202020204" pitchFamily="34" charset="0"/>
              <a:buChar char="•"/>
            </a:pPr>
            <a:r>
              <a:rPr lang="en-US" b="1" dirty="0"/>
              <a:t>Total Return/Power of Adjust (not polled)</a:t>
            </a:r>
          </a:p>
          <a:p>
            <a:pPr lvl="1">
              <a:buFont typeface="Arial" panose="020B0604020202020204" pitchFamily="34" charset="0"/>
              <a:buChar char="•"/>
            </a:pPr>
            <a:r>
              <a:rPr lang="en-US" b="1" dirty="0"/>
              <a:t>Directed Trusts / Trust Protectors (30%)</a:t>
            </a:r>
          </a:p>
          <a:p>
            <a:pPr lvl="1">
              <a:buFont typeface="Arial" panose="020B0604020202020204" pitchFamily="34" charset="0"/>
              <a:buChar char="•"/>
            </a:pPr>
            <a:r>
              <a:rPr lang="en-US" b="1" dirty="0"/>
              <a:t>Silent Trusts (not polled)</a:t>
            </a:r>
          </a:p>
          <a:p>
            <a:pPr>
              <a:buFont typeface="Arial" panose="020B0604020202020204" pitchFamily="34" charset="0"/>
              <a:buChar char="•"/>
            </a:pPr>
            <a:r>
              <a:rPr lang="en-US" b="1" dirty="0"/>
              <a:t>State Income Tax (70%)</a:t>
            </a:r>
          </a:p>
          <a:p>
            <a:pPr>
              <a:buFont typeface="Arial" panose="020B0604020202020204" pitchFamily="34" charset="0"/>
              <a:buChar char="•"/>
            </a:pPr>
            <a:r>
              <a:rPr lang="en-US" b="1" dirty="0"/>
              <a:t>Convenience (44%)</a:t>
            </a:r>
          </a:p>
          <a:p>
            <a:endParaRPr lang="en-US" dirty="0"/>
          </a:p>
        </p:txBody>
      </p:sp>
      <p:sp>
        <p:nvSpPr>
          <p:cNvPr id="6" name="Slide Number Placeholder 5"/>
          <p:cNvSpPr>
            <a:spLocks noGrp="1"/>
          </p:cNvSpPr>
          <p:nvPr>
            <p:ph type="sldNum" sz="quarter" idx="12"/>
          </p:nvPr>
        </p:nvSpPr>
        <p:spPr/>
        <p:txBody>
          <a:bodyPr/>
          <a:lstStyle/>
          <a:p>
            <a:fld id="{6E4C1027-9CF9-4825-8759-F3F989ECA7C2}" type="slidenum">
              <a:rPr lang="en-US" smtClean="0"/>
              <a:t>19</a:t>
            </a:fld>
            <a:endParaRPr lang="en-US" dirty="0"/>
          </a:p>
        </p:txBody>
      </p:sp>
    </p:spTree>
    <p:extLst>
      <p:ext uri="{BB962C8B-B14F-4D97-AF65-F5344CB8AC3E}">
        <p14:creationId xmlns:p14="http://schemas.microsoft.com/office/powerpoint/2010/main" val="366981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0" y="704850"/>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6000" b="1" dirty="0">
                <a:solidFill>
                  <a:srgbClr val="FF0000"/>
                </a:solidFill>
                <a:latin typeface="Antique Olv (W1)"/>
              </a:rPr>
              <a:t>   </a:t>
            </a:r>
            <a:r>
              <a:rPr lang="en-US" sz="5400" b="1" dirty="0">
                <a:solidFill>
                  <a:srgbClr val="FF0000"/>
                </a:solidFill>
              </a:rPr>
              <a:t>Top 10 Challenges</a:t>
            </a:r>
          </a:p>
        </p:txBody>
      </p:sp>
      <p:sp>
        <p:nvSpPr>
          <p:cNvPr id="3" name="Rectangle 1035"/>
          <p:cNvSpPr txBox="1">
            <a:spLocks noChangeArrowheads="1"/>
          </p:cNvSpPr>
          <p:nvPr/>
        </p:nvSpPr>
        <p:spPr bwMode="auto">
          <a:xfrm>
            <a:off x="965915" y="230531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US" sz="4800" b="1" dirty="0"/>
              <a:t>Understanding situs</a:t>
            </a:r>
            <a:endParaRPr lang="en-US" sz="4800" b="1" dirty="0">
              <a:solidFill>
                <a:srgbClr val="000000"/>
              </a:solidFill>
            </a:endParaRPr>
          </a:p>
          <a:p>
            <a:pPr eaLnBrk="1" hangingPunct="1">
              <a:lnSpc>
                <a:spcPct val="90000"/>
              </a:lnSpc>
            </a:pPr>
            <a:r>
              <a:rPr lang="en-US" sz="4800" b="1" dirty="0">
                <a:solidFill>
                  <a:srgbClr val="000000"/>
                </a:solidFill>
              </a:rPr>
              <a:t>Why change situs?</a:t>
            </a:r>
          </a:p>
          <a:p>
            <a:pPr eaLnBrk="1" hangingPunct="1">
              <a:lnSpc>
                <a:spcPct val="90000"/>
              </a:lnSpc>
            </a:pPr>
            <a:r>
              <a:rPr lang="en-US" sz="4800" b="1" dirty="0">
                <a:solidFill>
                  <a:srgbClr val="000000"/>
                </a:solidFill>
              </a:rPr>
              <a:t>Where do you go?</a:t>
            </a:r>
          </a:p>
          <a:p>
            <a:pPr eaLnBrk="1" hangingPunct="1">
              <a:lnSpc>
                <a:spcPct val="90000"/>
              </a:lnSpc>
            </a:pPr>
            <a:r>
              <a:rPr lang="en-US" sz="4800" b="1" dirty="0">
                <a:solidFill>
                  <a:srgbClr val="000000"/>
                </a:solidFill>
              </a:rPr>
              <a:t>Which state’s (or states’) laws apply?</a:t>
            </a:r>
          </a:p>
          <a:p>
            <a:pPr eaLnBrk="1" hangingPunct="1">
              <a:lnSpc>
                <a:spcPct val="90000"/>
              </a:lnSpc>
            </a:pPr>
            <a:r>
              <a:rPr lang="en-US" sz="4800" b="1" dirty="0">
                <a:solidFill>
                  <a:srgbClr val="000000"/>
                </a:solidFill>
              </a:rPr>
              <a:t>Taxes!</a:t>
            </a:r>
          </a:p>
          <a:p>
            <a:pPr eaLnBrk="1" hangingPunct="1">
              <a:lnSpc>
                <a:spcPct val="90000"/>
              </a:lnSpc>
              <a:buClr>
                <a:schemeClr val="tx1"/>
              </a:buClr>
            </a:pPr>
            <a:endParaRPr lang="en-US" sz="3600" dirty="0">
              <a:solidFill>
                <a:srgbClr val="000000"/>
              </a:solidFill>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2</a:t>
            </a:fld>
            <a:endParaRPr lang="en-US"/>
          </a:p>
        </p:txBody>
      </p:sp>
    </p:spTree>
    <p:extLst>
      <p:ext uri="{BB962C8B-B14F-4D97-AF65-F5344CB8AC3E}">
        <p14:creationId xmlns:p14="http://schemas.microsoft.com/office/powerpoint/2010/main" val="34989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5"/>
          <p:cNvSpPr txBox="1">
            <a:spLocks noChangeArrowheads="1"/>
          </p:cNvSpPr>
          <p:nvPr/>
        </p:nvSpPr>
        <p:spPr bwMode="auto">
          <a:xfrm>
            <a:off x="656823" y="1822629"/>
            <a:ext cx="10363200" cy="50353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 typeface="Arial" panose="020B0604020202020204" pitchFamily="34" charset="0"/>
              <a:buChar char="•"/>
              <a:defRPr/>
            </a:pPr>
            <a:r>
              <a:rPr lang="en-US" sz="5400" b="1" dirty="0"/>
              <a:t>What is the Goal?</a:t>
            </a:r>
          </a:p>
          <a:p>
            <a:pPr eaLnBrk="1" hangingPunct="1">
              <a:lnSpc>
                <a:spcPct val="90000"/>
              </a:lnSpc>
              <a:buFont typeface="Arial" panose="020B0604020202020204" pitchFamily="34" charset="0"/>
              <a:buChar char="•"/>
              <a:defRPr/>
            </a:pPr>
            <a:r>
              <a:rPr lang="en-US" sz="5400" b="1" dirty="0"/>
              <a:t>Alluring appeal - do you get what you want?</a:t>
            </a:r>
          </a:p>
          <a:p>
            <a:pPr eaLnBrk="1" hangingPunct="1">
              <a:lnSpc>
                <a:spcPct val="90000"/>
              </a:lnSpc>
              <a:buFont typeface="Arial" panose="020B0604020202020204" pitchFamily="34" charset="0"/>
              <a:buChar char="•"/>
              <a:defRPr/>
            </a:pPr>
            <a:r>
              <a:rPr lang="en-US" sz="5400" b="1" dirty="0"/>
              <a:t>State Fiduciary Income Tax Options (do no harm!)</a:t>
            </a:r>
          </a:p>
          <a:p>
            <a:pPr eaLnBrk="1" fontAlgn="auto" hangingPunct="1">
              <a:lnSpc>
                <a:spcPct val="90000"/>
              </a:lnSpc>
              <a:spcAft>
                <a:spcPts val="0"/>
              </a:spcAft>
              <a:buFont typeface="Arial" pitchFamily="34" charset="0"/>
              <a:buChar char="•"/>
              <a:defRPr/>
            </a:pPr>
            <a:endParaRPr lang="en-US" sz="5400" b="1" dirty="0">
              <a:solidFill>
                <a:srgbClr val="000000"/>
              </a:solidFill>
            </a:endParaRPr>
          </a:p>
          <a:p>
            <a:pPr eaLnBrk="1" fontAlgn="auto" hangingPunct="1">
              <a:lnSpc>
                <a:spcPct val="90000"/>
              </a:lnSpc>
              <a:spcAft>
                <a:spcPts val="0"/>
              </a:spcAft>
              <a:buFont typeface="Arial" pitchFamily="34" charset="0"/>
              <a:buChar char="•"/>
              <a:defRPr/>
            </a:pPr>
            <a:endParaRPr lang="en-US" sz="5400" b="1" dirty="0">
              <a:solidFill>
                <a:srgbClr val="000000"/>
              </a:solidFill>
            </a:endParaRPr>
          </a:p>
          <a:p>
            <a:pPr eaLnBrk="1" fontAlgn="auto" hangingPunct="1">
              <a:lnSpc>
                <a:spcPct val="90000"/>
              </a:lnSpc>
              <a:spcAft>
                <a:spcPts val="0"/>
              </a:spcAft>
              <a:buClr>
                <a:schemeClr val="tx1"/>
              </a:buClr>
              <a:buFont typeface="Arial" pitchFamily="34" charset="0"/>
              <a:buChar char="•"/>
              <a:defRPr/>
            </a:pPr>
            <a:endParaRPr lang="en-US" sz="3600" dirty="0">
              <a:solidFill>
                <a:srgbClr val="000000"/>
              </a:solidFill>
            </a:endParaRPr>
          </a:p>
        </p:txBody>
      </p:sp>
      <p:sp>
        <p:nvSpPr>
          <p:cNvPr id="3" name="Rectangle 1026"/>
          <p:cNvSpPr txBox="1">
            <a:spLocks noChangeArrowheads="1"/>
          </p:cNvSpPr>
          <p:nvPr/>
        </p:nvSpPr>
        <p:spPr bwMode="auto">
          <a:xfrm>
            <a:off x="656823" y="745094"/>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5400" b="1" dirty="0">
                <a:solidFill>
                  <a:srgbClr val="FF0000"/>
                </a:solidFill>
              </a:rPr>
              <a:t>Challenge 3:  Where Do You Go?</a:t>
            </a:r>
          </a:p>
        </p:txBody>
      </p:sp>
      <p:sp>
        <p:nvSpPr>
          <p:cNvPr id="6" name="Slide Number Placeholder 5"/>
          <p:cNvSpPr>
            <a:spLocks noGrp="1"/>
          </p:cNvSpPr>
          <p:nvPr>
            <p:ph type="sldNum" sz="quarter" idx="12"/>
          </p:nvPr>
        </p:nvSpPr>
        <p:spPr/>
        <p:txBody>
          <a:bodyPr/>
          <a:lstStyle/>
          <a:p>
            <a:fld id="{6E4C1027-9CF9-4825-8759-F3F989ECA7C2}" type="slidenum">
              <a:rPr lang="en-US" smtClean="0"/>
              <a:t>20</a:t>
            </a:fld>
            <a:endParaRPr lang="en-US" dirty="0"/>
          </a:p>
        </p:txBody>
      </p:sp>
    </p:spTree>
    <p:extLst>
      <p:ext uri="{BB962C8B-B14F-4D97-AF65-F5344CB8AC3E}">
        <p14:creationId xmlns:p14="http://schemas.microsoft.com/office/powerpoint/2010/main" val="33471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5"/>
          <p:cNvSpPr txBox="1">
            <a:spLocks noChangeArrowheads="1"/>
          </p:cNvSpPr>
          <p:nvPr/>
        </p:nvSpPr>
        <p:spPr bwMode="auto">
          <a:xfrm>
            <a:off x="656823" y="1822629"/>
            <a:ext cx="10363200" cy="50353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 typeface="Arial" panose="020B0604020202020204" pitchFamily="34" charset="0"/>
              <a:buChar char="•"/>
              <a:defRPr/>
            </a:pPr>
            <a:r>
              <a:rPr lang="en-US" sz="5800" b="1" dirty="0"/>
              <a:t>Location(s) of trust assets</a:t>
            </a:r>
          </a:p>
          <a:p>
            <a:pPr eaLnBrk="1" hangingPunct="1">
              <a:lnSpc>
                <a:spcPct val="90000"/>
              </a:lnSpc>
              <a:buFont typeface="Arial" panose="020B0604020202020204" pitchFamily="34" charset="0"/>
              <a:buChar char="•"/>
              <a:defRPr/>
            </a:pPr>
            <a:r>
              <a:rPr lang="en-US" sz="5800" b="1" dirty="0"/>
              <a:t>Place(s) of administration</a:t>
            </a:r>
          </a:p>
          <a:p>
            <a:pPr eaLnBrk="1" hangingPunct="1">
              <a:lnSpc>
                <a:spcPct val="90000"/>
              </a:lnSpc>
              <a:buFont typeface="Arial" panose="020B0604020202020204" pitchFamily="34" charset="0"/>
              <a:buChar char="•"/>
              <a:defRPr/>
            </a:pPr>
            <a:r>
              <a:rPr lang="en-US" sz="5800" b="1" dirty="0"/>
              <a:t>Location(s) of trustees</a:t>
            </a:r>
          </a:p>
          <a:p>
            <a:pPr eaLnBrk="1" hangingPunct="1">
              <a:lnSpc>
                <a:spcPct val="90000"/>
              </a:lnSpc>
              <a:buFont typeface="Arial" panose="020B0604020202020204" pitchFamily="34" charset="0"/>
              <a:buChar char="•"/>
              <a:defRPr/>
            </a:pPr>
            <a:r>
              <a:rPr lang="en-US" sz="5800" b="1" dirty="0"/>
              <a:t>Domicile of beneficiaries</a:t>
            </a:r>
          </a:p>
          <a:p>
            <a:pPr eaLnBrk="1" hangingPunct="1">
              <a:lnSpc>
                <a:spcPct val="90000"/>
              </a:lnSpc>
              <a:buFont typeface="Arial" panose="020B0604020202020204" pitchFamily="34" charset="0"/>
              <a:buChar char="•"/>
              <a:defRPr/>
            </a:pPr>
            <a:r>
              <a:rPr lang="en-US" sz="5800" b="1" dirty="0"/>
              <a:t>Domicile of settlor</a:t>
            </a:r>
          </a:p>
          <a:p>
            <a:pPr eaLnBrk="1" fontAlgn="auto" hangingPunct="1">
              <a:lnSpc>
                <a:spcPct val="90000"/>
              </a:lnSpc>
              <a:spcAft>
                <a:spcPts val="0"/>
              </a:spcAft>
              <a:buFont typeface="Arial" pitchFamily="34" charset="0"/>
              <a:buChar char="•"/>
              <a:defRPr/>
            </a:pPr>
            <a:endParaRPr lang="en-US" sz="5400" b="1" dirty="0">
              <a:solidFill>
                <a:srgbClr val="000000"/>
              </a:solidFill>
            </a:endParaRPr>
          </a:p>
          <a:p>
            <a:pPr eaLnBrk="1" fontAlgn="auto" hangingPunct="1">
              <a:lnSpc>
                <a:spcPct val="90000"/>
              </a:lnSpc>
              <a:spcAft>
                <a:spcPts val="0"/>
              </a:spcAft>
              <a:buFont typeface="Arial" pitchFamily="34" charset="0"/>
              <a:buChar char="•"/>
              <a:defRPr/>
            </a:pPr>
            <a:endParaRPr lang="en-US" sz="5400" b="1" dirty="0">
              <a:solidFill>
                <a:srgbClr val="000000"/>
              </a:solidFill>
            </a:endParaRPr>
          </a:p>
          <a:p>
            <a:pPr eaLnBrk="1" fontAlgn="auto" hangingPunct="1">
              <a:lnSpc>
                <a:spcPct val="90000"/>
              </a:lnSpc>
              <a:spcAft>
                <a:spcPts val="0"/>
              </a:spcAft>
              <a:buClr>
                <a:schemeClr val="tx1"/>
              </a:buClr>
              <a:buFont typeface="Arial" pitchFamily="34" charset="0"/>
              <a:buChar char="•"/>
              <a:defRPr/>
            </a:pPr>
            <a:endParaRPr lang="en-US" sz="3600" dirty="0">
              <a:solidFill>
                <a:srgbClr val="000000"/>
              </a:solidFill>
            </a:endParaRPr>
          </a:p>
        </p:txBody>
      </p:sp>
      <p:sp>
        <p:nvSpPr>
          <p:cNvPr id="3" name="Rectangle 1026"/>
          <p:cNvSpPr txBox="1">
            <a:spLocks noChangeArrowheads="1"/>
          </p:cNvSpPr>
          <p:nvPr/>
        </p:nvSpPr>
        <p:spPr bwMode="auto">
          <a:xfrm>
            <a:off x="656823" y="745094"/>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600" b="1" dirty="0">
                <a:solidFill>
                  <a:srgbClr val="FF0000"/>
                </a:solidFill>
              </a:rPr>
              <a:t>Challenge 3:  Where Do You Go? (cont.)</a:t>
            </a:r>
          </a:p>
        </p:txBody>
      </p:sp>
      <p:sp>
        <p:nvSpPr>
          <p:cNvPr id="6" name="Slide Number Placeholder 5"/>
          <p:cNvSpPr>
            <a:spLocks noGrp="1"/>
          </p:cNvSpPr>
          <p:nvPr>
            <p:ph type="sldNum" sz="quarter" idx="12"/>
          </p:nvPr>
        </p:nvSpPr>
        <p:spPr/>
        <p:txBody>
          <a:bodyPr/>
          <a:lstStyle/>
          <a:p>
            <a:fld id="{6E4C1027-9CF9-4825-8759-F3F989ECA7C2}" type="slidenum">
              <a:rPr lang="en-US" smtClean="0"/>
              <a:t>21</a:t>
            </a:fld>
            <a:endParaRPr lang="en-US"/>
          </a:p>
        </p:txBody>
      </p:sp>
    </p:spTree>
    <p:extLst>
      <p:ext uri="{BB962C8B-B14F-4D97-AF65-F5344CB8AC3E}">
        <p14:creationId xmlns:p14="http://schemas.microsoft.com/office/powerpoint/2010/main" val="352229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52068"/>
            <a:ext cx="12192000" cy="8061621"/>
          </a:xfrm>
          <a:prstGeom prst="rect">
            <a:avLst/>
          </a:prstGeom>
        </p:spPr>
      </p:pic>
      <p:sp>
        <p:nvSpPr>
          <p:cNvPr id="7" name="Slide Number Placeholder 6"/>
          <p:cNvSpPr>
            <a:spLocks noGrp="1"/>
          </p:cNvSpPr>
          <p:nvPr>
            <p:ph type="sldNum" sz="quarter" idx="12"/>
          </p:nvPr>
        </p:nvSpPr>
        <p:spPr>
          <a:xfrm>
            <a:off x="9213850" y="6146811"/>
            <a:ext cx="2844800" cy="365125"/>
          </a:xfrm>
        </p:spPr>
        <p:txBody>
          <a:bodyPr/>
          <a:lstStyle/>
          <a:p>
            <a:fld id="{6E4C1027-9CF9-4825-8759-F3F989ECA7C2}" type="slidenum">
              <a:rPr lang="en-US" smtClean="0"/>
              <a:t>22</a:t>
            </a:fld>
            <a:endParaRPr lang="en-US" dirty="0"/>
          </a:p>
        </p:txBody>
      </p:sp>
    </p:spTree>
    <p:extLst>
      <p:ext uri="{BB962C8B-B14F-4D97-AF65-F5344CB8AC3E}">
        <p14:creationId xmlns:p14="http://schemas.microsoft.com/office/powerpoint/2010/main" val="8595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590550"/>
            <a:ext cx="10972800" cy="1143000"/>
          </a:xfrm>
        </p:spPr>
        <p:txBody>
          <a:bodyPr>
            <a:noAutofit/>
          </a:bodyPr>
          <a:lstStyle/>
          <a:p>
            <a:pPr algn="ctr"/>
            <a:r>
              <a:rPr lang="en-US" sz="4000" b="1" dirty="0">
                <a:solidFill>
                  <a:srgbClr val="FF0000"/>
                </a:solidFill>
                <a:latin typeface="+mn-lt"/>
              </a:rPr>
              <a:t>Challenge 4: Which State’s (or States’) </a:t>
            </a:r>
            <a:br>
              <a:rPr lang="en-US" sz="4000" b="1" dirty="0">
                <a:solidFill>
                  <a:srgbClr val="FF0000"/>
                </a:solidFill>
                <a:latin typeface="+mn-lt"/>
              </a:rPr>
            </a:br>
            <a:r>
              <a:rPr lang="en-US" sz="4000" b="1" dirty="0">
                <a:solidFill>
                  <a:srgbClr val="FF0000"/>
                </a:solidFill>
                <a:latin typeface="+mn-lt"/>
              </a:rPr>
              <a:t>Laws Apply?</a:t>
            </a:r>
          </a:p>
        </p:txBody>
      </p:sp>
      <p:sp>
        <p:nvSpPr>
          <p:cNvPr id="4" name="Content Placeholder 3"/>
          <p:cNvSpPr>
            <a:spLocks noGrp="1"/>
          </p:cNvSpPr>
          <p:nvPr>
            <p:ph idx="1"/>
          </p:nvPr>
        </p:nvSpPr>
        <p:spPr/>
        <p:txBody>
          <a:bodyPr>
            <a:normAutofit fontScale="85000" lnSpcReduction="20000"/>
          </a:bodyPr>
          <a:lstStyle/>
          <a:p>
            <a:pPr>
              <a:buFont typeface="Arial" panose="020B0604020202020204" pitchFamily="34" charset="0"/>
              <a:buChar char="•"/>
            </a:pPr>
            <a:r>
              <a:rPr lang="en-US" sz="4800" b="1" dirty="0"/>
              <a:t>Governing Instrument Designate Law?  </a:t>
            </a:r>
          </a:p>
          <a:p>
            <a:pPr lvl="1">
              <a:buFont typeface="Arial" panose="020B0604020202020204" pitchFamily="34" charset="0"/>
              <a:buChar char="•"/>
            </a:pPr>
            <a:r>
              <a:rPr lang="en-US" sz="4400" b="1" dirty="0"/>
              <a:t>Modify Trust?</a:t>
            </a:r>
          </a:p>
          <a:p>
            <a:pPr>
              <a:buFont typeface="Arial" panose="020B0604020202020204" pitchFamily="34" charset="0"/>
              <a:buChar char="•"/>
            </a:pPr>
            <a:r>
              <a:rPr lang="en-US" sz="4800" b="1" dirty="0"/>
              <a:t>Validity &amp; Construction of Original State?</a:t>
            </a:r>
          </a:p>
          <a:p>
            <a:pPr>
              <a:buFont typeface="Arial" panose="020B0604020202020204" pitchFamily="34" charset="0"/>
              <a:buChar char="•"/>
            </a:pPr>
            <a:r>
              <a:rPr lang="en-US" sz="4800" b="1" dirty="0"/>
              <a:t>Administration of New State Situs?</a:t>
            </a:r>
          </a:p>
          <a:p>
            <a:pPr>
              <a:buFont typeface="Arial" panose="020B0604020202020204" pitchFamily="34" charset="0"/>
              <a:buChar char="•"/>
            </a:pPr>
            <a:r>
              <a:rPr lang="en-US" sz="4800" b="1" dirty="0"/>
              <a:t>What’s What?</a:t>
            </a:r>
          </a:p>
          <a:p>
            <a:pPr>
              <a:buFont typeface="Arial" panose="020B0604020202020204" pitchFamily="34" charset="0"/>
              <a:buChar char="•"/>
            </a:pPr>
            <a:r>
              <a:rPr lang="en-US" sz="4800" b="1" dirty="0"/>
              <a:t>Statutory Effect</a:t>
            </a:r>
            <a:br>
              <a:rPr lang="en-US" sz="4400" b="1" dirty="0"/>
            </a:br>
            <a:endParaRPr lang="en-US" sz="4400" b="1" dirty="0"/>
          </a:p>
          <a:p>
            <a:endParaRPr lang="en-US" dirty="0"/>
          </a:p>
        </p:txBody>
      </p:sp>
      <p:sp>
        <p:nvSpPr>
          <p:cNvPr id="6" name="Slide Number Placeholder 5"/>
          <p:cNvSpPr>
            <a:spLocks noGrp="1"/>
          </p:cNvSpPr>
          <p:nvPr>
            <p:ph type="sldNum" sz="quarter" idx="12"/>
          </p:nvPr>
        </p:nvSpPr>
        <p:spPr/>
        <p:txBody>
          <a:bodyPr/>
          <a:lstStyle/>
          <a:p>
            <a:fld id="{6E4C1027-9CF9-4825-8759-F3F989ECA7C2}" type="slidenum">
              <a:rPr lang="en-US" smtClean="0"/>
              <a:t>23</a:t>
            </a:fld>
            <a:endParaRPr lang="en-US" dirty="0"/>
          </a:p>
        </p:txBody>
      </p:sp>
    </p:spTree>
    <p:extLst>
      <p:ext uri="{BB962C8B-B14F-4D97-AF65-F5344CB8AC3E}">
        <p14:creationId xmlns:p14="http://schemas.microsoft.com/office/powerpoint/2010/main" val="32960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Do you customarily include choice of law provisions in trust?</a:t>
            </a:r>
          </a:p>
          <a:p>
            <a:pPr lvl="1" eaLnBrk="1" hangingPunct="1"/>
            <a:r>
              <a:rPr lang="en-US" sz="3600" b="1" dirty="0"/>
              <a:t>Yes</a:t>
            </a:r>
          </a:p>
          <a:p>
            <a:pPr lvl="1" eaLnBrk="1" hangingPunct="1"/>
            <a:r>
              <a:rPr lang="en-US" sz="3600" b="1" dirty="0"/>
              <a:t>No</a:t>
            </a:r>
          </a:p>
          <a:p>
            <a:pPr lvl="1" eaLnBrk="1" hangingPunct="1"/>
            <a:r>
              <a:rPr lang="en-US" sz="3600" b="1" dirty="0"/>
              <a:t>Not customarily, but under certain circumstances</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#4</a:t>
            </a:r>
          </a:p>
        </p:txBody>
      </p:sp>
      <p:sp>
        <p:nvSpPr>
          <p:cNvPr id="5" name="Slide Number Placeholder 4"/>
          <p:cNvSpPr>
            <a:spLocks noGrp="1"/>
          </p:cNvSpPr>
          <p:nvPr>
            <p:ph type="sldNum" sz="quarter" idx="12"/>
          </p:nvPr>
        </p:nvSpPr>
        <p:spPr/>
        <p:txBody>
          <a:bodyPr/>
          <a:lstStyle/>
          <a:p>
            <a:fld id="{6E4C1027-9CF9-4825-8759-F3F989ECA7C2}" type="slidenum">
              <a:rPr lang="en-US" smtClean="0"/>
              <a:t>24</a:t>
            </a:fld>
            <a:endParaRPr lang="en-US"/>
          </a:p>
        </p:txBody>
      </p:sp>
    </p:spTree>
    <p:extLst>
      <p:ext uri="{BB962C8B-B14F-4D97-AF65-F5344CB8AC3E}">
        <p14:creationId xmlns:p14="http://schemas.microsoft.com/office/powerpoint/2010/main" val="425344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https://experience.eventmobi.com/event/38260/question/472592/live-results/d23218280df868281fc0472609ecedfd3f1fe21811e4cef31ec9f55065dc5ddc/live_poll/5997cb11-e106-470f-8144-38cf99f5a67f</a:t>
            </a:r>
            <a:endParaRPr lang="en-US" dirty="0"/>
          </a:p>
        </p:txBody>
      </p:sp>
      <p:sp>
        <p:nvSpPr>
          <p:cNvPr id="7" name="Slide Number Placeholder 6"/>
          <p:cNvSpPr>
            <a:spLocks noGrp="1"/>
          </p:cNvSpPr>
          <p:nvPr>
            <p:ph type="sldNum" sz="quarter" idx="12"/>
          </p:nvPr>
        </p:nvSpPr>
        <p:spPr>
          <a:xfrm>
            <a:off x="9347199" y="6318261"/>
            <a:ext cx="2844800" cy="365125"/>
          </a:xfrm>
        </p:spPr>
        <p:txBody>
          <a:bodyPr/>
          <a:lstStyle/>
          <a:p>
            <a:fld id="{6E4C1027-9CF9-4825-8759-F3F989ECA7C2}" type="slidenum">
              <a:rPr lang="en-US" smtClean="0"/>
              <a:t>25</a:t>
            </a:fld>
            <a:endParaRPr lang="en-US" dirty="0"/>
          </a:p>
        </p:txBody>
      </p:sp>
    </p:spTree>
    <p:extLst>
      <p:ext uri="{BB962C8B-B14F-4D97-AF65-F5344CB8AC3E}">
        <p14:creationId xmlns:p14="http://schemas.microsoft.com/office/powerpoint/2010/main" val="861996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Which choice of law provisions do you customarily include?</a:t>
            </a:r>
          </a:p>
          <a:p>
            <a:pPr lvl="1" eaLnBrk="1" hangingPunct="1"/>
            <a:r>
              <a:rPr lang="en-US" sz="3600" b="1" dirty="0"/>
              <a:t>Validity</a:t>
            </a:r>
          </a:p>
          <a:p>
            <a:pPr lvl="1" eaLnBrk="1" hangingPunct="1"/>
            <a:r>
              <a:rPr lang="en-US" sz="3600" b="1" dirty="0"/>
              <a:t>Construction</a:t>
            </a:r>
          </a:p>
          <a:p>
            <a:pPr lvl="1" eaLnBrk="1" hangingPunct="1"/>
            <a:r>
              <a:rPr lang="en-US" sz="3600" b="1" dirty="0"/>
              <a:t>Administration</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#5</a:t>
            </a:r>
          </a:p>
        </p:txBody>
      </p:sp>
      <p:sp>
        <p:nvSpPr>
          <p:cNvPr id="5" name="Slide Number Placeholder 4"/>
          <p:cNvSpPr>
            <a:spLocks noGrp="1"/>
          </p:cNvSpPr>
          <p:nvPr>
            <p:ph type="sldNum" sz="quarter" idx="12"/>
          </p:nvPr>
        </p:nvSpPr>
        <p:spPr/>
        <p:txBody>
          <a:bodyPr/>
          <a:lstStyle/>
          <a:p>
            <a:fld id="{6E4C1027-9CF9-4825-8759-F3F989ECA7C2}" type="slidenum">
              <a:rPr lang="en-US" smtClean="0"/>
              <a:t>26</a:t>
            </a:fld>
            <a:endParaRPr lang="en-US"/>
          </a:p>
        </p:txBody>
      </p:sp>
    </p:spTree>
    <p:extLst>
      <p:ext uri="{BB962C8B-B14F-4D97-AF65-F5344CB8AC3E}">
        <p14:creationId xmlns:p14="http://schemas.microsoft.com/office/powerpoint/2010/main" val="425344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https://experience.eventmobi.com/event/38260/question/472593/live-results/285d4440dc7921eea1dd867baafe3ba45de8b35fd987f52581d3e6c50b5ae113/live_poll/5997cb11-e106-470f-8144-38cf99f5a67f</a:t>
            </a:r>
            <a:endParaRPr lang="en-US" dirty="0"/>
          </a:p>
        </p:txBody>
      </p:sp>
      <p:sp>
        <p:nvSpPr>
          <p:cNvPr id="7" name="Slide Number Placeholder 6"/>
          <p:cNvSpPr>
            <a:spLocks noGrp="1"/>
          </p:cNvSpPr>
          <p:nvPr>
            <p:ph type="sldNum" sz="quarter" idx="12"/>
          </p:nvPr>
        </p:nvSpPr>
        <p:spPr>
          <a:xfrm>
            <a:off x="9347200" y="6223011"/>
            <a:ext cx="2844800" cy="365125"/>
          </a:xfrm>
        </p:spPr>
        <p:txBody>
          <a:bodyPr/>
          <a:lstStyle/>
          <a:p>
            <a:fld id="{6E4C1027-9CF9-4825-8759-F3F989ECA7C2}" type="slidenum">
              <a:rPr lang="en-US" smtClean="0"/>
              <a:t>27</a:t>
            </a:fld>
            <a:endParaRPr lang="en-US" dirty="0"/>
          </a:p>
        </p:txBody>
      </p:sp>
    </p:spTree>
    <p:extLst>
      <p:ext uri="{BB962C8B-B14F-4D97-AF65-F5344CB8AC3E}">
        <p14:creationId xmlns:p14="http://schemas.microsoft.com/office/powerpoint/2010/main" val="773089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Do you include that if situs changes, governing law also changes to new jurisdiction</a:t>
            </a:r>
          </a:p>
          <a:p>
            <a:pPr lvl="1" eaLnBrk="1" hangingPunct="1"/>
            <a:r>
              <a:rPr lang="en-US" sz="3600" b="1" dirty="0"/>
              <a:t>Yes</a:t>
            </a:r>
          </a:p>
          <a:p>
            <a:pPr lvl="1" eaLnBrk="1" hangingPunct="1"/>
            <a:r>
              <a:rPr lang="en-US" sz="3600" b="1" dirty="0"/>
              <a:t>No</a:t>
            </a:r>
          </a:p>
          <a:p>
            <a:pPr lvl="1" eaLnBrk="1" hangingPunct="1"/>
            <a:r>
              <a:rPr lang="en-US" sz="3600" b="1" dirty="0"/>
              <a:t>Not customarily, but under certain circumstances</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#6</a:t>
            </a:r>
          </a:p>
        </p:txBody>
      </p:sp>
      <p:sp>
        <p:nvSpPr>
          <p:cNvPr id="5" name="Slide Number Placeholder 4"/>
          <p:cNvSpPr>
            <a:spLocks noGrp="1"/>
          </p:cNvSpPr>
          <p:nvPr>
            <p:ph type="sldNum" sz="quarter" idx="12"/>
          </p:nvPr>
        </p:nvSpPr>
        <p:spPr/>
        <p:txBody>
          <a:bodyPr/>
          <a:lstStyle/>
          <a:p>
            <a:fld id="{6E4C1027-9CF9-4825-8759-F3F989ECA7C2}" type="slidenum">
              <a:rPr lang="en-US" smtClean="0"/>
              <a:t>28</a:t>
            </a:fld>
            <a:endParaRPr lang="en-US"/>
          </a:p>
        </p:txBody>
      </p:sp>
    </p:spTree>
    <p:extLst>
      <p:ext uri="{BB962C8B-B14F-4D97-AF65-F5344CB8AC3E}">
        <p14:creationId xmlns:p14="http://schemas.microsoft.com/office/powerpoint/2010/main" val="425344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https://experience.eventmobi.com/event/38260/question/472594/live-results/2893285f2b1db18ff70be3d289b8d99ee8d51310f48517388ed513461f541346/live_poll/5997cb11-e106-470f-8144-38cf99f5a67f</a:t>
            </a:r>
            <a:endParaRPr lang="en-US" dirty="0"/>
          </a:p>
        </p:txBody>
      </p:sp>
      <p:sp>
        <p:nvSpPr>
          <p:cNvPr id="7" name="Slide Number Placeholder 6"/>
          <p:cNvSpPr>
            <a:spLocks noGrp="1"/>
          </p:cNvSpPr>
          <p:nvPr>
            <p:ph type="sldNum" sz="quarter" idx="12"/>
          </p:nvPr>
        </p:nvSpPr>
        <p:spPr>
          <a:xfrm>
            <a:off x="9194800" y="6146811"/>
            <a:ext cx="2844800" cy="365125"/>
          </a:xfrm>
        </p:spPr>
        <p:txBody>
          <a:bodyPr/>
          <a:lstStyle/>
          <a:p>
            <a:fld id="{6E4C1027-9CF9-4825-8759-F3F989ECA7C2}" type="slidenum">
              <a:rPr lang="en-US" smtClean="0"/>
              <a:t>29</a:t>
            </a:fld>
            <a:endParaRPr lang="en-US" dirty="0"/>
          </a:p>
        </p:txBody>
      </p:sp>
    </p:spTree>
    <p:extLst>
      <p:ext uri="{BB962C8B-B14F-4D97-AF65-F5344CB8AC3E}">
        <p14:creationId xmlns:p14="http://schemas.microsoft.com/office/powerpoint/2010/main" val="199995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0" y="704850"/>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6000" b="1" dirty="0">
                <a:solidFill>
                  <a:srgbClr val="FF0000"/>
                </a:solidFill>
                <a:latin typeface="Antique Olv (W1)"/>
              </a:rPr>
              <a:t>   </a:t>
            </a:r>
            <a:r>
              <a:rPr lang="en-US" sz="5400" b="1" dirty="0">
                <a:solidFill>
                  <a:srgbClr val="FF0000"/>
                </a:solidFill>
              </a:rPr>
              <a:t>Top 10 Challenges (cont.)</a:t>
            </a:r>
          </a:p>
        </p:txBody>
      </p:sp>
      <p:sp>
        <p:nvSpPr>
          <p:cNvPr id="3" name="Rectangle 1035"/>
          <p:cNvSpPr txBox="1">
            <a:spLocks noChangeArrowheads="1"/>
          </p:cNvSpPr>
          <p:nvPr/>
        </p:nvSpPr>
        <p:spPr bwMode="auto">
          <a:xfrm>
            <a:off x="965915" y="230531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US" sz="4600" b="1" dirty="0"/>
              <a:t>What is “trust administration”?</a:t>
            </a:r>
            <a:endParaRPr lang="en-US" sz="4600" b="1" dirty="0">
              <a:solidFill>
                <a:srgbClr val="000000"/>
              </a:solidFill>
            </a:endParaRPr>
          </a:p>
          <a:p>
            <a:pPr eaLnBrk="1" hangingPunct="1">
              <a:lnSpc>
                <a:spcPct val="90000"/>
              </a:lnSpc>
            </a:pPr>
            <a:r>
              <a:rPr lang="en-US" sz="4600" b="1" dirty="0">
                <a:solidFill>
                  <a:srgbClr val="000000"/>
                </a:solidFill>
              </a:rPr>
              <a:t>Making the change</a:t>
            </a:r>
          </a:p>
          <a:p>
            <a:pPr eaLnBrk="1" hangingPunct="1">
              <a:lnSpc>
                <a:spcPct val="90000"/>
              </a:lnSpc>
            </a:pPr>
            <a:r>
              <a:rPr lang="en-US" sz="4600" b="1" dirty="0">
                <a:solidFill>
                  <a:srgbClr val="000000"/>
                </a:solidFill>
              </a:rPr>
              <a:t>Which court(s) has (have) jurisdiction?</a:t>
            </a:r>
          </a:p>
          <a:p>
            <a:pPr eaLnBrk="1" hangingPunct="1">
              <a:lnSpc>
                <a:spcPct val="90000"/>
              </a:lnSpc>
            </a:pPr>
            <a:r>
              <a:rPr lang="en-US" sz="4600" b="1" dirty="0">
                <a:solidFill>
                  <a:srgbClr val="000000"/>
                </a:solidFill>
              </a:rPr>
              <a:t>Ongoing reevaluation</a:t>
            </a:r>
          </a:p>
          <a:p>
            <a:pPr eaLnBrk="1" hangingPunct="1">
              <a:lnSpc>
                <a:spcPct val="90000"/>
              </a:lnSpc>
            </a:pPr>
            <a:r>
              <a:rPr lang="en-US" sz="4600" b="1" dirty="0">
                <a:solidFill>
                  <a:srgbClr val="000000"/>
                </a:solidFill>
              </a:rPr>
              <a:t>Duty to change situs / liability?</a:t>
            </a:r>
          </a:p>
          <a:p>
            <a:pPr eaLnBrk="1" hangingPunct="1">
              <a:lnSpc>
                <a:spcPct val="90000"/>
              </a:lnSpc>
              <a:buClr>
                <a:schemeClr val="tx1"/>
              </a:buClr>
            </a:pPr>
            <a:endParaRPr lang="en-US" sz="3600" dirty="0">
              <a:solidFill>
                <a:srgbClr val="000000"/>
              </a:solidFill>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3</a:t>
            </a:fld>
            <a:endParaRPr lang="en-US" dirty="0"/>
          </a:p>
        </p:txBody>
      </p:sp>
    </p:spTree>
    <p:extLst>
      <p:ext uri="{BB962C8B-B14F-4D97-AF65-F5344CB8AC3E}">
        <p14:creationId xmlns:p14="http://schemas.microsoft.com/office/powerpoint/2010/main" val="329167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000" b="1" dirty="0">
                <a:solidFill>
                  <a:srgbClr val="FF0000"/>
                </a:solidFill>
                <a:latin typeface="+mn-lt"/>
              </a:rPr>
              <a:t>Challenge 5:</a:t>
            </a:r>
          </a:p>
        </p:txBody>
      </p:sp>
      <p:pic>
        <p:nvPicPr>
          <p:cNvPr id="1029" name="Picture 5" descr="Collecting Taxes GIF - Taxes Tax Money GIFs"/>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bwMode="auto">
          <a:xfrm>
            <a:off x="876300" y="1951037"/>
            <a:ext cx="10134600" cy="465665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E4C1027-9CF9-4825-8759-F3F989ECA7C2}" type="slidenum">
              <a:rPr lang="en-US" smtClean="0"/>
              <a:t>30</a:t>
            </a:fld>
            <a:endParaRPr lang="en-US" dirty="0"/>
          </a:p>
        </p:txBody>
      </p:sp>
    </p:spTree>
    <p:extLst>
      <p:ext uri="{BB962C8B-B14F-4D97-AF65-F5344CB8AC3E}">
        <p14:creationId xmlns:p14="http://schemas.microsoft.com/office/powerpoint/2010/main" val="93634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406400" y="876301"/>
            <a:ext cx="11582400" cy="6555641"/>
          </a:xfrm>
          <a:prstGeom prst="rect">
            <a:avLst/>
          </a:prstGeom>
          <a:noFill/>
          <a:ln w="9525">
            <a:noFill/>
            <a:miter lim="800000"/>
            <a:headEnd/>
            <a:tailEnd/>
          </a:ln>
        </p:spPr>
        <p:txBody>
          <a:bodyPr>
            <a:spAutoFit/>
          </a:bodyPr>
          <a:lstStyle/>
          <a:p>
            <a:pPr algn="ctr" eaLnBrk="0" hangingPunct="0"/>
            <a:endParaRPr lang="en-US" sz="3200" dirty="0">
              <a:latin typeface="+mn-lt"/>
            </a:endParaRPr>
          </a:p>
          <a:p>
            <a:pPr algn="ctr" eaLnBrk="0" hangingPunct="0"/>
            <a:endParaRPr lang="en-US" sz="3200" dirty="0">
              <a:latin typeface="+mn-lt"/>
            </a:endParaRPr>
          </a:p>
          <a:p>
            <a:pPr algn="ctr" eaLnBrk="0" hangingPunct="0"/>
            <a:r>
              <a:rPr lang="en-US" sz="3200" dirty="0">
                <a:cs typeface="Aharoni" panose="02010803020104030203" pitchFamily="2" charset="-79"/>
              </a:rPr>
              <a:t>A TRUST CAN BE A RESIDENT TRUST FOR FIDUCIARY INCOME TAX PURPOSES </a:t>
            </a:r>
          </a:p>
          <a:p>
            <a:pPr algn="ctr" eaLnBrk="0" hangingPunct="0"/>
            <a:endParaRPr lang="en-US" sz="3200" dirty="0">
              <a:cs typeface="Aharoni" panose="02010803020104030203" pitchFamily="2" charset="-79"/>
            </a:endParaRPr>
          </a:p>
          <a:p>
            <a:pPr algn="ctr" eaLnBrk="0" hangingPunct="0"/>
            <a:r>
              <a:rPr lang="en-US" sz="4000" b="1" dirty="0">
                <a:solidFill>
                  <a:srgbClr val="FF0000"/>
                </a:solidFill>
                <a:cs typeface="Aharoni" panose="02010803020104030203" pitchFamily="2" charset="-79"/>
              </a:rPr>
              <a:t>IN MORE THAN ONE STATE</a:t>
            </a:r>
            <a:r>
              <a:rPr lang="en-US" sz="3600" dirty="0">
                <a:cs typeface="Aharoni" panose="02010803020104030203" pitchFamily="2" charset="-79"/>
              </a:rPr>
              <a:t>;</a:t>
            </a:r>
          </a:p>
          <a:p>
            <a:pPr algn="ctr" eaLnBrk="0" hangingPunct="0"/>
            <a:endParaRPr lang="en-US" sz="3200" dirty="0">
              <a:cs typeface="Aharoni" panose="02010803020104030203" pitchFamily="2" charset="-79"/>
            </a:endParaRPr>
          </a:p>
          <a:p>
            <a:pPr algn="ctr" eaLnBrk="0" hangingPunct="0"/>
            <a:r>
              <a:rPr lang="en-US" sz="3200" dirty="0">
                <a:cs typeface="Aharoni" panose="02010803020104030203" pitchFamily="2" charset="-79"/>
              </a:rPr>
              <a:t>AND CAN BE A RESIDENT TRUST FOR FIDUCIARY INCOME TAX PURPOSES</a:t>
            </a:r>
          </a:p>
          <a:p>
            <a:pPr algn="ctr" eaLnBrk="0" hangingPunct="0"/>
            <a:endParaRPr lang="en-US" sz="3600" dirty="0">
              <a:cs typeface="Aharoni" panose="02010803020104030203" pitchFamily="2" charset="-79"/>
            </a:endParaRPr>
          </a:p>
          <a:p>
            <a:pPr algn="ctr" eaLnBrk="0" hangingPunct="0"/>
            <a:r>
              <a:rPr lang="en-US" sz="4000" b="1" dirty="0">
                <a:cs typeface="Aharoni" panose="02010803020104030203" pitchFamily="2" charset="-79"/>
              </a:rPr>
              <a:t>IN NO STATE</a:t>
            </a:r>
          </a:p>
          <a:p>
            <a:pPr algn="ctr" eaLnBrk="0" hangingPunct="0"/>
            <a:endParaRPr lang="en-US" sz="2400" i="1" dirty="0">
              <a:latin typeface="+mn-lt"/>
            </a:endParaRPr>
          </a:p>
          <a:p>
            <a:pPr algn="ctr" eaLnBrk="0" hangingPunct="0"/>
            <a:endParaRPr lang="en-US" sz="2400" i="1" dirty="0">
              <a:latin typeface="+mn-lt"/>
            </a:endParaRPr>
          </a:p>
        </p:txBody>
      </p:sp>
      <p:sp>
        <p:nvSpPr>
          <p:cNvPr id="15362" name="Text Box 28"/>
          <p:cNvSpPr txBox="1">
            <a:spLocks noChangeArrowheads="1"/>
          </p:cNvSpPr>
          <p:nvPr/>
        </p:nvSpPr>
        <p:spPr bwMode="auto">
          <a:xfrm>
            <a:off x="508000" y="6019801"/>
            <a:ext cx="34544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 name="Slide Number Placeholder 3"/>
          <p:cNvSpPr>
            <a:spLocks noGrp="1"/>
          </p:cNvSpPr>
          <p:nvPr>
            <p:ph type="sldNum" sz="quarter" idx="12"/>
          </p:nvPr>
        </p:nvSpPr>
        <p:spPr/>
        <p:txBody>
          <a:bodyPr/>
          <a:lstStyle/>
          <a:p>
            <a:fld id="{6E4C1027-9CF9-4825-8759-F3F989ECA7C2}" type="slidenum">
              <a:rPr lang="en-US" smtClean="0"/>
              <a:t>31</a:t>
            </a:fld>
            <a:endParaRPr lang="en-US"/>
          </a:p>
        </p:txBody>
      </p:sp>
    </p:spTree>
    <p:extLst>
      <p:ext uri="{BB962C8B-B14F-4D97-AF65-F5344CB8AC3E}">
        <p14:creationId xmlns:p14="http://schemas.microsoft.com/office/powerpoint/2010/main" val="9630110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406400" y="742951"/>
            <a:ext cx="11582400" cy="7109639"/>
          </a:xfrm>
          <a:prstGeom prst="rect">
            <a:avLst/>
          </a:prstGeom>
          <a:noFill/>
          <a:ln w="9525">
            <a:noFill/>
            <a:miter lim="800000"/>
            <a:headEnd/>
            <a:tailEnd/>
          </a:ln>
        </p:spPr>
        <p:txBody>
          <a:bodyPr>
            <a:spAutoFit/>
          </a:bodyPr>
          <a:lstStyle/>
          <a:p>
            <a:pPr algn="ctr" eaLnBrk="0" hangingPunct="0"/>
            <a:endParaRPr lang="en-US" sz="3200" dirty="0"/>
          </a:p>
          <a:p>
            <a:pPr algn="ctr" eaLnBrk="0" hangingPunct="0"/>
            <a:endParaRPr lang="en-US" sz="3200" dirty="0"/>
          </a:p>
          <a:p>
            <a:pPr algn="ctr" eaLnBrk="0" hangingPunct="0"/>
            <a:r>
              <a:rPr lang="en-US" sz="4800" dirty="0">
                <a:cs typeface="Aharoni" panose="02010803020104030203" pitchFamily="2" charset="-79"/>
              </a:rPr>
              <a:t>WHAT MAKES A TRUST A </a:t>
            </a:r>
          </a:p>
          <a:p>
            <a:pPr algn="ctr" eaLnBrk="0" hangingPunct="0"/>
            <a:endParaRPr lang="en-US" sz="4800" dirty="0">
              <a:cs typeface="Aharoni" panose="02010803020104030203" pitchFamily="2" charset="-79"/>
            </a:endParaRPr>
          </a:p>
          <a:p>
            <a:pPr algn="ctr" eaLnBrk="0" hangingPunct="0"/>
            <a:r>
              <a:rPr lang="en-US" sz="4800" dirty="0">
                <a:solidFill>
                  <a:srgbClr val="FF0000"/>
                </a:solidFill>
                <a:cs typeface="Aharoni" panose="02010803020104030203" pitchFamily="2" charset="-79"/>
              </a:rPr>
              <a:t>RESIDENT TRUST</a:t>
            </a:r>
            <a:r>
              <a:rPr lang="en-US" sz="4800" dirty="0">
                <a:cs typeface="Aharoni" panose="02010803020104030203" pitchFamily="2" charset="-79"/>
              </a:rPr>
              <a:t> </a:t>
            </a:r>
          </a:p>
          <a:p>
            <a:pPr algn="ctr" eaLnBrk="0" hangingPunct="0"/>
            <a:endParaRPr lang="en-US" sz="4800" dirty="0">
              <a:cs typeface="Aharoni" panose="02010803020104030203" pitchFamily="2" charset="-79"/>
            </a:endParaRPr>
          </a:p>
          <a:p>
            <a:pPr algn="ctr" eaLnBrk="0" hangingPunct="0"/>
            <a:r>
              <a:rPr lang="en-US" sz="4800" dirty="0">
                <a:cs typeface="Aharoni" panose="02010803020104030203" pitchFamily="2" charset="-79"/>
              </a:rPr>
              <a:t>FOR </a:t>
            </a:r>
            <a:r>
              <a:rPr lang="en-US" sz="4800" dirty="0">
                <a:solidFill>
                  <a:srgbClr val="FF0000"/>
                </a:solidFill>
                <a:cs typeface="Aharoni" panose="02010803020104030203" pitchFamily="2" charset="-79"/>
              </a:rPr>
              <a:t>STATE FIDUCIARY INCOME TAX PURPOSES</a:t>
            </a:r>
            <a:r>
              <a:rPr lang="en-US" sz="4800" dirty="0">
                <a:cs typeface="Times New Roman" panose="02020603050405020304" pitchFamily="18" charset="0"/>
              </a:rPr>
              <a:t>?</a:t>
            </a:r>
          </a:p>
          <a:p>
            <a:pPr algn="ctr" eaLnBrk="0" hangingPunct="0"/>
            <a:endParaRPr lang="en-US" sz="2800" dirty="0">
              <a:latin typeface="+mn-lt"/>
            </a:endParaRPr>
          </a:p>
          <a:p>
            <a:pPr algn="ctr" eaLnBrk="0" hangingPunct="0"/>
            <a:endParaRPr lang="en-US" sz="2800" dirty="0">
              <a:latin typeface="+mn-lt"/>
            </a:endParaRPr>
          </a:p>
          <a:p>
            <a:pPr algn="ctr" eaLnBrk="0" hangingPunct="0"/>
            <a:endParaRPr lang="en-US" sz="2400" i="1" dirty="0">
              <a:latin typeface="+mn-lt"/>
            </a:endParaRPr>
          </a:p>
          <a:p>
            <a:pPr algn="ctr" eaLnBrk="0" hangingPunct="0"/>
            <a:endParaRPr lang="en-US" sz="2400" i="1" dirty="0">
              <a:latin typeface="+mn-lt"/>
            </a:endParaRPr>
          </a:p>
        </p:txBody>
      </p:sp>
      <p:sp>
        <p:nvSpPr>
          <p:cNvPr id="15362" name="Text Box 28"/>
          <p:cNvSpPr txBox="1">
            <a:spLocks noChangeArrowheads="1"/>
          </p:cNvSpPr>
          <p:nvPr/>
        </p:nvSpPr>
        <p:spPr bwMode="auto">
          <a:xfrm>
            <a:off x="508000" y="6019801"/>
            <a:ext cx="34544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 name="Slide Number Placeholder 3"/>
          <p:cNvSpPr>
            <a:spLocks noGrp="1"/>
          </p:cNvSpPr>
          <p:nvPr>
            <p:ph type="sldNum" sz="quarter" idx="12"/>
          </p:nvPr>
        </p:nvSpPr>
        <p:spPr/>
        <p:txBody>
          <a:bodyPr/>
          <a:lstStyle/>
          <a:p>
            <a:fld id="{6E4C1027-9CF9-4825-8759-F3F989ECA7C2}" type="slidenum">
              <a:rPr lang="en-US" smtClean="0"/>
              <a:t>32</a:t>
            </a:fld>
            <a:endParaRPr lang="en-US"/>
          </a:p>
        </p:txBody>
      </p:sp>
    </p:spTree>
    <p:extLst>
      <p:ext uri="{BB962C8B-B14F-4D97-AF65-F5344CB8AC3E}">
        <p14:creationId xmlns:p14="http://schemas.microsoft.com/office/powerpoint/2010/main" val="16157127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406400" y="742950"/>
            <a:ext cx="11582400" cy="6617196"/>
          </a:xfrm>
          <a:prstGeom prst="rect">
            <a:avLst/>
          </a:prstGeom>
          <a:noFill/>
          <a:ln w="9525">
            <a:noFill/>
            <a:miter lim="800000"/>
            <a:headEnd/>
            <a:tailEnd/>
          </a:ln>
        </p:spPr>
        <p:txBody>
          <a:bodyPr>
            <a:spAutoFit/>
          </a:bodyPr>
          <a:lstStyle/>
          <a:p>
            <a:pPr algn="ctr" eaLnBrk="0" hangingPunct="0"/>
            <a:endParaRPr lang="en-US" sz="3200" dirty="0">
              <a:latin typeface="+mn-lt"/>
            </a:endParaRPr>
          </a:p>
          <a:p>
            <a:pPr algn="ctr" eaLnBrk="0" hangingPunct="0"/>
            <a:endParaRPr lang="en-US" sz="3200" dirty="0"/>
          </a:p>
          <a:p>
            <a:pPr marL="571500" indent="-571500" eaLnBrk="0" hangingPunct="0">
              <a:buFont typeface="Arial" panose="020B0604020202020204" pitchFamily="34" charset="0"/>
              <a:buChar char="•"/>
            </a:pPr>
            <a:r>
              <a:rPr lang="en-US" sz="6000" dirty="0">
                <a:cs typeface="Aharoni" panose="02010803020104030203" pitchFamily="2" charset="-79"/>
              </a:rPr>
              <a:t>Domicile of Settlor/Testator</a:t>
            </a:r>
          </a:p>
          <a:p>
            <a:pPr marL="571500" indent="-571500" eaLnBrk="0" hangingPunct="0">
              <a:buFont typeface="Arial" panose="020B0604020202020204" pitchFamily="34" charset="0"/>
              <a:buChar char="•"/>
            </a:pPr>
            <a:r>
              <a:rPr lang="en-US" sz="6000" dirty="0">
                <a:cs typeface="Aharoni" panose="02010803020104030203" pitchFamily="2" charset="-79"/>
              </a:rPr>
              <a:t>Domicile of Trustee</a:t>
            </a:r>
          </a:p>
          <a:p>
            <a:pPr marL="571500" indent="-571500" eaLnBrk="0" hangingPunct="0">
              <a:buFont typeface="Arial" panose="020B0604020202020204" pitchFamily="34" charset="0"/>
              <a:buChar char="•"/>
            </a:pPr>
            <a:r>
              <a:rPr lang="en-US" sz="6000" dirty="0">
                <a:cs typeface="Aharoni" panose="02010803020104030203" pitchFamily="2" charset="-79"/>
              </a:rPr>
              <a:t>Domicile of Beneficiary </a:t>
            </a:r>
          </a:p>
          <a:p>
            <a:pPr marL="571500" indent="-571500" eaLnBrk="0" hangingPunct="0">
              <a:buFont typeface="Arial" panose="020B0604020202020204" pitchFamily="34" charset="0"/>
              <a:buChar char="•"/>
            </a:pPr>
            <a:r>
              <a:rPr lang="en-US" sz="6000" dirty="0">
                <a:cs typeface="Aharoni" panose="02010803020104030203" pitchFamily="2" charset="-79"/>
              </a:rPr>
              <a:t>Principal Place of Administration</a:t>
            </a:r>
          </a:p>
          <a:p>
            <a:pPr algn="ctr" eaLnBrk="0" hangingPunct="0"/>
            <a:endParaRPr lang="en-US" sz="2400" i="1" dirty="0">
              <a:latin typeface="+mn-lt"/>
            </a:endParaRPr>
          </a:p>
          <a:p>
            <a:pPr algn="ctr" eaLnBrk="0" hangingPunct="0"/>
            <a:endParaRPr lang="en-US" sz="2400" i="1" dirty="0">
              <a:latin typeface="+mn-lt"/>
            </a:endParaRPr>
          </a:p>
          <a:p>
            <a:pPr algn="ctr" eaLnBrk="0" hangingPunct="0"/>
            <a:endParaRPr lang="en-US" sz="2400" i="1" dirty="0">
              <a:latin typeface="+mn-lt"/>
            </a:endParaRPr>
          </a:p>
          <a:p>
            <a:pPr algn="ctr" eaLnBrk="0" hangingPunct="0"/>
            <a:endParaRPr lang="en-US" sz="2400" i="1" dirty="0">
              <a:latin typeface="+mn-lt"/>
            </a:endParaRPr>
          </a:p>
          <a:p>
            <a:pPr algn="ctr" eaLnBrk="0" hangingPunct="0"/>
            <a:endParaRPr lang="en-US" sz="2400" i="1" dirty="0">
              <a:latin typeface="+mn-lt"/>
            </a:endParaRPr>
          </a:p>
        </p:txBody>
      </p:sp>
      <p:sp>
        <p:nvSpPr>
          <p:cNvPr id="15362" name="Text Box 28"/>
          <p:cNvSpPr txBox="1">
            <a:spLocks noChangeArrowheads="1"/>
          </p:cNvSpPr>
          <p:nvPr/>
        </p:nvSpPr>
        <p:spPr bwMode="auto">
          <a:xfrm>
            <a:off x="508000" y="6019801"/>
            <a:ext cx="34544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 name="Slide Number Placeholder 3"/>
          <p:cNvSpPr>
            <a:spLocks noGrp="1"/>
          </p:cNvSpPr>
          <p:nvPr>
            <p:ph type="sldNum" sz="quarter" idx="12"/>
          </p:nvPr>
        </p:nvSpPr>
        <p:spPr/>
        <p:txBody>
          <a:bodyPr/>
          <a:lstStyle/>
          <a:p>
            <a:fld id="{6E4C1027-9CF9-4825-8759-F3F989ECA7C2}" type="slidenum">
              <a:rPr lang="en-US" smtClean="0"/>
              <a:t>33</a:t>
            </a:fld>
            <a:endParaRPr lang="en-US"/>
          </a:p>
        </p:txBody>
      </p:sp>
    </p:spTree>
    <p:extLst>
      <p:ext uri="{BB962C8B-B14F-4D97-AF65-F5344CB8AC3E}">
        <p14:creationId xmlns:p14="http://schemas.microsoft.com/office/powerpoint/2010/main" val="28187125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406400" y="1123951"/>
            <a:ext cx="11582400" cy="6032421"/>
          </a:xfrm>
          <a:prstGeom prst="rect">
            <a:avLst/>
          </a:prstGeom>
          <a:noFill/>
          <a:ln w="9525">
            <a:noFill/>
            <a:miter lim="800000"/>
            <a:headEnd/>
            <a:tailEnd/>
          </a:ln>
        </p:spPr>
        <p:txBody>
          <a:bodyPr>
            <a:spAutoFit/>
          </a:bodyPr>
          <a:lstStyle/>
          <a:p>
            <a:pPr algn="ctr" eaLnBrk="0" hangingPunct="0"/>
            <a:endParaRPr lang="en-US" sz="3200" dirty="0">
              <a:solidFill>
                <a:srgbClr val="FFFF00"/>
              </a:solidFill>
              <a:latin typeface="+mn-lt"/>
            </a:endParaRPr>
          </a:p>
          <a:p>
            <a:pPr algn="ctr" eaLnBrk="0" hangingPunct="0"/>
            <a:endParaRPr lang="en-US" sz="3200" dirty="0">
              <a:solidFill>
                <a:srgbClr val="FFFF00"/>
              </a:solidFill>
            </a:endParaRPr>
          </a:p>
          <a:p>
            <a:pPr algn="ctr" eaLnBrk="0" hangingPunct="0"/>
            <a:r>
              <a:rPr lang="en-US" sz="4000" dirty="0">
                <a:cs typeface="Aharoni" panose="02010803020104030203" pitchFamily="2" charset="-79"/>
              </a:rPr>
              <a:t>CAN YOU CHANGE IT UP TO ELIMINATE OR </a:t>
            </a:r>
          </a:p>
          <a:p>
            <a:pPr algn="ctr" eaLnBrk="0" hangingPunct="0"/>
            <a:r>
              <a:rPr lang="en-US" sz="4000" dirty="0">
                <a:cs typeface="Aharoni" panose="02010803020104030203" pitchFamily="2" charset="-79"/>
              </a:rPr>
              <a:t>REDUCE STATE FIDUCIARY INCOME TAX</a:t>
            </a:r>
            <a:r>
              <a:rPr lang="en-US" sz="4000" b="1" dirty="0">
                <a:cs typeface="Aharoni" panose="02010803020104030203" pitchFamily="2" charset="-79"/>
              </a:rPr>
              <a:t>?</a:t>
            </a:r>
          </a:p>
          <a:p>
            <a:pPr algn="ctr" eaLnBrk="0" hangingPunct="0"/>
            <a:endParaRPr lang="en-US" sz="4000" dirty="0">
              <a:cs typeface="Aharoni" panose="02010803020104030203" pitchFamily="2" charset="-79"/>
            </a:endParaRPr>
          </a:p>
          <a:p>
            <a:pPr algn="ctr" eaLnBrk="0" hangingPunct="0"/>
            <a:r>
              <a:rPr lang="en-US" sz="6600" b="1" dirty="0">
                <a:solidFill>
                  <a:srgbClr val="FF0000"/>
                </a:solidFill>
                <a:cs typeface="Aharoni" panose="02010803020104030203" pitchFamily="2" charset="-79"/>
              </a:rPr>
              <a:t>MAYBE</a:t>
            </a:r>
          </a:p>
          <a:p>
            <a:pPr algn="ctr" eaLnBrk="0" hangingPunct="0"/>
            <a:endParaRPr lang="en-US" sz="4000" dirty="0">
              <a:solidFill>
                <a:srgbClr val="FFFF00"/>
              </a:solidFill>
              <a:latin typeface="Aharoni" panose="02010803020104030203" pitchFamily="2" charset="-79"/>
              <a:cs typeface="Aharoni" panose="02010803020104030203" pitchFamily="2" charset="-79"/>
            </a:endParaRPr>
          </a:p>
          <a:p>
            <a:pPr algn="ctr" eaLnBrk="0" hangingPunct="0"/>
            <a:endParaRPr lang="en-US" sz="2400" i="1" dirty="0">
              <a:solidFill>
                <a:schemeClr val="accent1"/>
              </a:solidFill>
              <a:latin typeface="+mn-lt"/>
            </a:endParaRPr>
          </a:p>
          <a:p>
            <a:pPr algn="ctr" eaLnBrk="0" hangingPunct="0"/>
            <a:endParaRPr lang="en-US" sz="2400" i="1" dirty="0">
              <a:solidFill>
                <a:schemeClr val="accent1"/>
              </a:solidFill>
              <a:latin typeface="+mn-lt"/>
            </a:endParaRPr>
          </a:p>
          <a:p>
            <a:pPr algn="ctr" eaLnBrk="0" hangingPunct="0"/>
            <a:endParaRPr lang="en-US" sz="2400" i="1" dirty="0">
              <a:solidFill>
                <a:schemeClr val="accent1"/>
              </a:solidFill>
              <a:latin typeface="+mn-lt"/>
            </a:endParaRPr>
          </a:p>
          <a:p>
            <a:pPr algn="ctr" eaLnBrk="0" hangingPunct="0"/>
            <a:endParaRPr lang="en-US" sz="2400" i="1" dirty="0">
              <a:solidFill>
                <a:schemeClr val="accent1"/>
              </a:solidFill>
              <a:latin typeface="+mn-lt"/>
            </a:endParaRPr>
          </a:p>
        </p:txBody>
      </p:sp>
      <p:sp>
        <p:nvSpPr>
          <p:cNvPr id="15362" name="Text Box 28"/>
          <p:cNvSpPr txBox="1">
            <a:spLocks noChangeArrowheads="1"/>
          </p:cNvSpPr>
          <p:nvPr/>
        </p:nvSpPr>
        <p:spPr bwMode="auto">
          <a:xfrm>
            <a:off x="508000" y="6019801"/>
            <a:ext cx="34544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4" name="Slide Number Placeholder 3"/>
          <p:cNvSpPr>
            <a:spLocks noGrp="1"/>
          </p:cNvSpPr>
          <p:nvPr>
            <p:ph type="sldNum" sz="quarter" idx="12"/>
          </p:nvPr>
        </p:nvSpPr>
        <p:spPr/>
        <p:txBody>
          <a:bodyPr/>
          <a:lstStyle/>
          <a:p>
            <a:fld id="{6E4C1027-9CF9-4825-8759-F3F989ECA7C2}" type="slidenum">
              <a:rPr lang="en-US" smtClean="0"/>
              <a:t>34</a:t>
            </a:fld>
            <a:endParaRPr lang="en-US"/>
          </a:p>
        </p:txBody>
      </p:sp>
    </p:spTree>
    <p:extLst>
      <p:ext uri="{BB962C8B-B14F-4D97-AF65-F5344CB8AC3E}">
        <p14:creationId xmlns:p14="http://schemas.microsoft.com/office/powerpoint/2010/main" val="208778289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BEWARE LINGERING CONTACTS!</a:t>
            </a:r>
          </a:p>
        </p:txBody>
      </p:sp>
      <p:sp>
        <p:nvSpPr>
          <p:cNvPr id="6" name="Slide Number Placeholder 5"/>
          <p:cNvSpPr>
            <a:spLocks noGrp="1"/>
          </p:cNvSpPr>
          <p:nvPr>
            <p:ph type="sldNum" sz="quarter" idx="12"/>
          </p:nvPr>
        </p:nvSpPr>
        <p:spPr/>
        <p:txBody>
          <a:bodyPr/>
          <a:lstStyle/>
          <a:p>
            <a:fld id="{6E4C1027-9CF9-4825-8759-F3F989ECA7C2}" type="slidenum">
              <a:rPr lang="en-US" smtClean="0"/>
              <a:t>35</a:t>
            </a:fld>
            <a:endParaRPr lang="en-US" dirty="0"/>
          </a:p>
        </p:txBody>
      </p:sp>
      <p:sp>
        <p:nvSpPr>
          <p:cNvPr id="5" name="Content Placeholder 2"/>
          <p:cNvSpPr txBox="1">
            <a:spLocks/>
          </p:cNvSpPr>
          <p:nvPr/>
        </p:nvSpPr>
        <p:spPr bwMode="auto">
          <a:xfrm>
            <a:off x="711200" y="203835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400" b="1" dirty="0"/>
              <a:t>Trustees</a:t>
            </a:r>
          </a:p>
          <a:p>
            <a:pPr eaLnBrk="1" hangingPunct="1"/>
            <a:r>
              <a:rPr lang="en-US" sz="4400" b="1" dirty="0"/>
              <a:t>Beneficiaries (?)</a:t>
            </a:r>
          </a:p>
          <a:p>
            <a:pPr eaLnBrk="1" hangingPunct="1"/>
            <a:r>
              <a:rPr lang="en-US" sz="4400" b="1" dirty="0"/>
              <a:t>Assets </a:t>
            </a:r>
          </a:p>
          <a:p>
            <a:pPr eaLnBrk="1" hangingPunct="1"/>
            <a:r>
              <a:rPr lang="en-US" sz="4400" b="1" dirty="0"/>
              <a:t>Trust Administration</a:t>
            </a:r>
          </a:p>
        </p:txBody>
      </p:sp>
    </p:spTree>
    <p:extLst>
      <p:ext uri="{BB962C8B-B14F-4D97-AF65-F5344CB8AC3E}">
        <p14:creationId xmlns:p14="http://schemas.microsoft.com/office/powerpoint/2010/main" val="24974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solidFill>
                  <a:srgbClr val="FF0000"/>
                </a:solidFill>
              </a:rPr>
              <a:t>Challenge 6:  What Is “Trust Administration”</a:t>
            </a:r>
          </a:p>
        </p:txBody>
      </p:sp>
      <p:sp>
        <p:nvSpPr>
          <p:cNvPr id="6" name="Slide Number Placeholder 5"/>
          <p:cNvSpPr>
            <a:spLocks noGrp="1"/>
          </p:cNvSpPr>
          <p:nvPr>
            <p:ph type="sldNum" sz="quarter" idx="12"/>
          </p:nvPr>
        </p:nvSpPr>
        <p:spPr/>
        <p:txBody>
          <a:bodyPr/>
          <a:lstStyle/>
          <a:p>
            <a:fld id="{6E4C1027-9CF9-4825-8759-F3F989ECA7C2}" type="slidenum">
              <a:rPr lang="en-US" smtClean="0"/>
              <a:t>36</a:t>
            </a:fld>
            <a:endParaRPr lang="en-US" dirty="0"/>
          </a:p>
        </p:txBody>
      </p:sp>
      <p:sp>
        <p:nvSpPr>
          <p:cNvPr id="5" name="Content Placeholder 2"/>
          <p:cNvSpPr txBox="1">
            <a:spLocks/>
          </p:cNvSpPr>
          <p:nvPr/>
        </p:nvSpPr>
        <p:spPr bwMode="auto">
          <a:xfrm>
            <a:off x="711200" y="180975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3700" b="1" dirty="0"/>
              <a:t>Trustee or “Quasi-Trustee” with power to make decisions (e.g., trust protector or investment advisor)</a:t>
            </a:r>
          </a:p>
          <a:p>
            <a:pPr eaLnBrk="1" hangingPunct="1"/>
            <a:r>
              <a:rPr lang="en-US" sz="3700" b="1" dirty="0"/>
              <a:t>Meetings in the state</a:t>
            </a:r>
          </a:p>
          <a:p>
            <a:pPr eaLnBrk="1" hangingPunct="1"/>
            <a:r>
              <a:rPr lang="en-US" sz="3700" b="1" dirty="0"/>
              <a:t>Maintaining active trust records (vs. simply storing records)</a:t>
            </a:r>
          </a:p>
          <a:p>
            <a:pPr eaLnBrk="1" hangingPunct="1"/>
            <a:r>
              <a:rPr lang="en-US" sz="3700" b="1" dirty="0"/>
              <a:t>Managing trust assets within the state (paying invoices, etc.)</a:t>
            </a:r>
          </a:p>
        </p:txBody>
      </p:sp>
    </p:spTree>
    <p:extLst>
      <p:ext uri="{BB962C8B-B14F-4D97-AF65-F5344CB8AC3E}">
        <p14:creationId xmlns:p14="http://schemas.microsoft.com/office/powerpoint/2010/main" val="2209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What Is “Trust Administration” (cont.)</a:t>
            </a:r>
          </a:p>
        </p:txBody>
      </p:sp>
      <p:sp>
        <p:nvSpPr>
          <p:cNvPr id="6" name="Slide Number Placeholder 5"/>
          <p:cNvSpPr>
            <a:spLocks noGrp="1"/>
          </p:cNvSpPr>
          <p:nvPr>
            <p:ph type="sldNum" sz="quarter" idx="12"/>
          </p:nvPr>
        </p:nvSpPr>
        <p:spPr/>
        <p:txBody>
          <a:bodyPr/>
          <a:lstStyle/>
          <a:p>
            <a:fld id="{6E4C1027-9CF9-4825-8759-F3F989ECA7C2}" type="slidenum">
              <a:rPr lang="en-US" smtClean="0"/>
              <a:t>37</a:t>
            </a:fld>
            <a:endParaRPr lang="en-US" dirty="0"/>
          </a:p>
        </p:txBody>
      </p:sp>
      <p:sp>
        <p:nvSpPr>
          <p:cNvPr id="5" name="Content Placeholder 2"/>
          <p:cNvSpPr txBox="1">
            <a:spLocks/>
          </p:cNvSpPr>
          <p:nvPr/>
        </p:nvSpPr>
        <p:spPr bwMode="auto">
          <a:xfrm>
            <a:off x="711200" y="173355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3400" b="1" dirty="0"/>
              <a:t>Hiring investment advisors and accountants? </a:t>
            </a:r>
          </a:p>
          <a:p>
            <a:pPr lvl="1" eaLnBrk="1" hangingPunct="1"/>
            <a:r>
              <a:rPr lang="en-US" sz="3400" b="1" dirty="0"/>
              <a:t>Related to income-producing activity?</a:t>
            </a:r>
          </a:p>
          <a:p>
            <a:pPr lvl="1" eaLnBrk="1" hangingPunct="1"/>
            <a:r>
              <a:rPr lang="en-US" sz="3400" b="1" dirty="0"/>
              <a:t>General tax prep?</a:t>
            </a:r>
          </a:p>
          <a:p>
            <a:pPr eaLnBrk="1" hangingPunct="1"/>
            <a:r>
              <a:rPr lang="en-US" sz="3400" b="1" dirty="0"/>
              <a:t>Attorneys in state? </a:t>
            </a:r>
          </a:p>
          <a:p>
            <a:pPr lvl="1" eaLnBrk="1" hangingPunct="1"/>
            <a:r>
              <a:rPr lang="en-US" sz="3400" b="1" dirty="0"/>
              <a:t>Related to income-producing activity?</a:t>
            </a:r>
          </a:p>
          <a:p>
            <a:pPr lvl="1" eaLnBrk="1" hangingPunct="1"/>
            <a:r>
              <a:rPr lang="en-US" sz="3400" b="1" dirty="0"/>
              <a:t>General trust administration?</a:t>
            </a:r>
          </a:p>
          <a:p>
            <a:pPr eaLnBrk="1" hangingPunct="1"/>
            <a:r>
              <a:rPr lang="en-US" sz="3400" b="1" dirty="0"/>
              <a:t>Other activity (holding tangible or intangible property in state)</a:t>
            </a:r>
          </a:p>
        </p:txBody>
      </p:sp>
    </p:spTree>
    <p:extLst>
      <p:ext uri="{BB962C8B-B14F-4D97-AF65-F5344CB8AC3E}">
        <p14:creationId xmlns:p14="http://schemas.microsoft.com/office/powerpoint/2010/main" val="3802220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What Is “Trust Administration” (cont.)</a:t>
            </a:r>
          </a:p>
        </p:txBody>
      </p:sp>
      <p:sp>
        <p:nvSpPr>
          <p:cNvPr id="6" name="Slide Number Placeholder 5"/>
          <p:cNvSpPr>
            <a:spLocks noGrp="1"/>
          </p:cNvSpPr>
          <p:nvPr>
            <p:ph type="sldNum" sz="quarter" idx="12"/>
          </p:nvPr>
        </p:nvSpPr>
        <p:spPr/>
        <p:txBody>
          <a:bodyPr/>
          <a:lstStyle/>
          <a:p>
            <a:fld id="{6E4C1027-9CF9-4825-8759-F3F989ECA7C2}" type="slidenum">
              <a:rPr lang="en-US" smtClean="0"/>
              <a:t>38</a:t>
            </a:fld>
            <a:endParaRPr lang="en-US" dirty="0"/>
          </a:p>
        </p:txBody>
      </p:sp>
      <p:sp>
        <p:nvSpPr>
          <p:cNvPr id="5" name="Content Placeholder 2"/>
          <p:cNvSpPr txBox="1">
            <a:spLocks/>
          </p:cNvSpPr>
          <p:nvPr/>
        </p:nvSpPr>
        <p:spPr bwMode="auto">
          <a:xfrm>
            <a:off x="711200" y="173355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800" b="1" dirty="0"/>
              <a:t>Is any one factor sufficient to cause “trust administration” to occur in the state?</a:t>
            </a:r>
          </a:p>
          <a:p>
            <a:pPr eaLnBrk="1" hangingPunct="1"/>
            <a:r>
              <a:rPr lang="en-US" sz="4800" b="1" dirty="0"/>
              <a:t>Do certain factors have more weight than others?</a:t>
            </a:r>
          </a:p>
        </p:txBody>
      </p:sp>
    </p:spTree>
    <p:extLst>
      <p:ext uri="{BB962C8B-B14F-4D97-AF65-F5344CB8AC3E}">
        <p14:creationId xmlns:p14="http://schemas.microsoft.com/office/powerpoint/2010/main" val="1379151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427038"/>
            <a:ext cx="10972800" cy="1143000"/>
          </a:xfrm>
        </p:spPr>
        <p:txBody>
          <a:bodyPr>
            <a:normAutofit/>
          </a:bodyPr>
          <a:lstStyle/>
          <a:p>
            <a:r>
              <a:rPr lang="en-US" sz="4800" b="1" dirty="0">
                <a:solidFill>
                  <a:srgbClr val="FF0000"/>
                </a:solidFill>
                <a:latin typeface="+mn-lt"/>
              </a:rPr>
              <a:t>Challenge 7: Making the Change</a:t>
            </a:r>
          </a:p>
        </p:txBody>
      </p:sp>
      <p:sp>
        <p:nvSpPr>
          <p:cNvPr id="4" name="Content Placeholder 3"/>
          <p:cNvSpPr>
            <a:spLocks noGrp="1"/>
          </p:cNvSpPr>
          <p:nvPr>
            <p:ph idx="1"/>
          </p:nvPr>
        </p:nvSpPr>
        <p:spPr>
          <a:xfrm>
            <a:off x="571500" y="1847854"/>
            <a:ext cx="10972800" cy="5943596"/>
          </a:xfrm>
        </p:spPr>
        <p:txBody>
          <a:bodyPr>
            <a:normAutofit fontScale="85000" lnSpcReduction="10000"/>
          </a:bodyPr>
          <a:lstStyle/>
          <a:p>
            <a:pPr>
              <a:buFont typeface="Arial" panose="020B0604020202020204" pitchFamily="34" charset="0"/>
              <a:buChar char="•"/>
            </a:pPr>
            <a:r>
              <a:rPr lang="en-US" sz="4400" b="1" dirty="0"/>
              <a:t>What does the document say?  (MI </a:t>
            </a:r>
            <a:r>
              <a:rPr lang="en-US" sz="4400" b="1" u="sng" dirty="0"/>
              <a:t>Doll Trust</a:t>
            </a:r>
            <a:r>
              <a:rPr lang="en-US" sz="4400" b="1" dirty="0"/>
              <a:t>)</a:t>
            </a:r>
          </a:p>
          <a:p>
            <a:pPr>
              <a:buFont typeface="Arial" panose="020B0604020202020204" pitchFamily="34" charset="0"/>
              <a:buChar char="•"/>
            </a:pPr>
            <a:r>
              <a:rPr lang="en-US" sz="4400" b="1" dirty="0"/>
              <a:t>Judicial vs. nonjudicial</a:t>
            </a:r>
          </a:p>
          <a:p>
            <a:pPr lvl="1">
              <a:buFont typeface="Arial" panose="020B0604020202020204" pitchFamily="34" charset="0"/>
              <a:buChar char="•"/>
            </a:pPr>
            <a:r>
              <a:rPr lang="en-US" sz="4400" b="1" dirty="0"/>
              <a:t>Is court approval advisable even if not necessary? (PA </a:t>
            </a:r>
            <a:r>
              <a:rPr lang="en-US" sz="4400" b="1" u="sng" dirty="0"/>
              <a:t>Johnston Case</a:t>
            </a:r>
            <a:r>
              <a:rPr lang="en-US" sz="4400" b="1" dirty="0"/>
              <a:t>)</a:t>
            </a:r>
          </a:p>
          <a:p>
            <a:pPr>
              <a:buFont typeface="Arial" panose="020B0604020202020204" pitchFamily="34" charset="0"/>
              <a:buChar char="•"/>
            </a:pPr>
            <a:r>
              <a:rPr lang="en-US" sz="4400" b="1" dirty="0"/>
              <a:t>Law of “pitching” state / law of “catching state”</a:t>
            </a:r>
          </a:p>
          <a:p>
            <a:pPr>
              <a:buFont typeface="Arial" panose="020B0604020202020204" pitchFamily="34" charset="0"/>
              <a:buChar char="•"/>
            </a:pPr>
            <a:r>
              <a:rPr lang="en-US" sz="4400" b="1" dirty="0"/>
              <a:t>Who needs notice / consent (qualified beneficiaries)?  Who should get notice?</a:t>
            </a:r>
          </a:p>
          <a:p>
            <a:pPr>
              <a:buFont typeface="Arial" panose="020B0604020202020204" pitchFamily="34" charset="0"/>
              <a:buChar char="•"/>
            </a:pPr>
            <a:r>
              <a:rPr lang="en-US" sz="4400" b="1" dirty="0"/>
              <a:t>Do you notify the state taxing authorities?</a:t>
            </a:r>
            <a:br>
              <a:rPr lang="en-US" sz="4400" b="1" dirty="0"/>
            </a:br>
            <a:endParaRPr lang="en-US" sz="4400" b="1" dirty="0"/>
          </a:p>
          <a:p>
            <a:endParaRPr lang="en-US" dirty="0"/>
          </a:p>
        </p:txBody>
      </p:sp>
      <p:sp>
        <p:nvSpPr>
          <p:cNvPr id="6" name="Slide Number Placeholder 5"/>
          <p:cNvSpPr>
            <a:spLocks noGrp="1"/>
          </p:cNvSpPr>
          <p:nvPr>
            <p:ph type="sldNum" sz="quarter" idx="12"/>
          </p:nvPr>
        </p:nvSpPr>
        <p:spPr/>
        <p:txBody>
          <a:bodyPr/>
          <a:lstStyle/>
          <a:p>
            <a:fld id="{6E4C1027-9CF9-4825-8759-F3F989ECA7C2}" type="slidenum">
              <a:rPr lang="en-US" smtClean="0"/>
              <a:t>39</a:t>
            </a:fld>
            <a:endParaRPr lang="en-US" dirty="0"/>
          </a:p>
        </p:txBody>
      </p:sp>
    </p:spTree>
    <p:extLst>
      <p:ext uri="{BB962C8B-B14F-4D97-AF65-F5344CB8AC3E}">
        <p14:creationId xmlns:p14="http://schemas.microsoft.com/office/powerpoint/2010/main" val="38668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628650" y="1314450"/>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6000" b="1" dirty="0">
                <a:solidFill>
                  <a:srgbClr val="FF0000"/>
                </a:solidFill>
                <a:latin typeface="Antique Olv (W1)"/>
              </a:rPr>
              <a:t>   </a:t>
            </a:r>
            <a:r>
              <a:rPr lang="en-US" sz="6000" b="1" dirty="0">
                <a:solidFill>
                  <a:srgbClr val="FF0000"/>
                </a:solidFill>
              </a:rPr>
              <a:t>Challenge 1:  </a:t>
            </a:r>
            <a:br>
              <a:rPr lang="en-US" sz="6000" b="1" dirty="0">
                <a:solidFill>
                  <a:srgbClr val="FF0000"/>
                </a:solidFill>
              </a:rPr>
            </a:br>
            <a:r>
              <a:rPr lang="en-US" sz="6000" b="1" dirty="0">
                <a:solidFill>
                  <a:srgbClr val="FF0000"/>
                </a:solidFill>
              </a:rPr>
              <a:t>Understanding Situs</a:t>
            </a:r>
          </a:p>
        </p:txBody>
      </p:sp>
      <p:sp>
        <p:nvSpPr>
          <p:cNvPr id="3" name="Rectangle 1035"/>
          <p:cNvSpPr txBox="1">
            <a:spLocks noChangeArrowheads="1"/>
          </p:cNvSpPr>
          <p:nvPr/>
        </p:nvSpPr>
        <p:spPr bwMode="auto">
          <a:xfrm>
            <a:off x="965915" y="230531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Clr>
                <a:schemeClr val="tx1"/>
              </a:buClr>
            </a:pPr>
            <a:endParaRPr lang="en-US" sz="3600" dirty="0">
              <a:solidFill>
                <a:srgbClr val="000000"/>
              </a:solidFill>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4</a:t>
            </a:fld>
            <a:endParaRPr lang="en-US"/>
          </a:p>
        </p:txBody>
      </p:sp>
    </p:spTree>
    <p:extLst>
      <p:ext uri="{BB962C8B-B14F-4D97-AF65-F5344CB8AC3E}">
        <p14:creationId xmlns:p14="http://schemas.microsoft.com/office/powerpoint/2010/main" val="164502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Do you include a provision giving a party the right to change situs?</a:t>
            </a:r>
          </a:p>
          <a:p>
            <a:pPr lvl="1" eaLnBrk="1" hangingPunct="1"/>
            <a:r>
              <a:rPr lang="en-US" sz="3600" b="1" dirty="0"/>
              <a:t>Yes</a:t>
            </a:r>
          </a:p>
          <a:p>
            <a:pPr lvl="1" eaLnBrk="1" hangingPunct="1"/>
            <a:r>
              <a:rPr lang="en-US" sz="3600" b="1" dirty="0"/>
              <a:t>No</a:t>
            </a:r>
          </a:p>
          <a:p>
            <a:pPr lvl="1" eaLnBrk="1" hangingPunct="1"/>
            <a:r>
              <a:rPr lang="en-US" sz="3600" b="1" dirty="0"/>
              <a:t>Not customarily, but under certain circumstances</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#7</a:t>
            </a:r>
          </a:p>
        </p:txBody>
      </p:sp>
      <p:sp>
        <p:nvSpPr>
          <p:cNvPr id="5" name="Slide Number Placeholder 4"/>
          <p:cNvSpPr>
            <a:spLocks noGrp="1"/>
          </p:cNvSpPr>
          <p:nvPr>
            <p:ph type="sldNum" sz="quarter" idx="12"/>
          </p:nvPr>
        </p:nvSpPr>
        <p:spPr/>
        <p:txBody>
          <a:bodyPr/>
          <a:lstStyle/>
          <a:p>
            <a:fld id="{6E4C1027-9CF9-4825-8759-F3F989ECA7C2}" type="slidenum">
              <a:rPr lang="en-US" smtClean="0"/>
              <a:t>40</a:t>
            </a:fld>
            <a:endParaRPr lang="en-US"/>
          </a:p>
        </p:txBody>
      </p:sp>
    </p:spTree>
    <p:extLst>
      <p:ext uri="{BB962C8B-B14F-4D97-AF65-F5344CB8AC3E}">
        <p14:creationId xmlns:p14="http://schemas.microsoft.com/office/powerpoint/2010/main" val="4253443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https://experience.eventmobi.com/event/38260/question/472595/live-results/7a4e7c260c36a825b0b8f1bbb07d46c9307e4ca2752282c7a6417e53b98a1688/live_poll/5997cb11-e106-470f-8144-38cf99f5a67f</a:t>
            </a:r>
            <a:endParaRPr lang="en-US" dirty="0"/>
          </a:p>
        </p:txBody>
      </p:sp>
      <p:sp>
        <p:nvSpPr>
          <p:cNvPr id="7" name="Slide Number Placeholder 6"/>
          <p:cNvSpPr>
            <a:spLocks noGrp="1"/>
          </p:cNvSpPr>
          <p:nvPr>
            <p:ph type="sldNum" sz="quarter" idx="12"/>
          </p:nvPr>
        </p:nvSpPr>
        <p:spPr>
          <a:xfrm>
            <a:off x="9347200" y="6165861"/>
            <a:ext cx="2844800" cy="365125"/>
          </a:xfrm>
        </p:spPr>
        <p:txBody>
          <a:bodyPr/>
          <a:lstStyle/>
          <a:p>
            <a:fld id="{6E4C1027-9CF9-4825-8759-F3F989ECA7C2}" type="slidenum">
              <a:rPr lang="en-US" smtClean="0"/>
              <a:t>41</a:t>
            </a:fld>
            <a:endParaRPr lang="en-US" dirty="0"/>
          </a:p>
        </p:txBody>
      </p:sp>
    </p:spTree>
    <p:extLst>
      <p:ext uri="{BB962C8B-B14F-4D97-AF65-F5344CB8AC3E}">
        <p14:creationId xmlns:p14="http://schemas.microsoft.com/office/powerpoint/2010/main" val="1537218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To whom do you give the power to </a:t>
            </a:r>
            <a:r>
              <a:rPr lang="en-US" sz="4000" b="1" dirty="0" err="1"/>
              <a:t>to</a:t>
            </a:r>
            <a:r>
              <a:rPr lang="en-US" sz="4000" b="1" dirty="0"/>
              <a:t> change situs?</a:t>
            </a:r>
          </a:p>
          <a:p>
            <a:pPr lvl="1" eaLnBrk="1" hangingPunct="1"/>
            <a:r>
              <a:rPr lang="en-US" sz="3600" b="1" dirty="0"/>
              <a:t>Trustee</a:t>
            </a:r>
          </a:p>
          <a:p>
            <a:pPr lvl="1" eaLnBrk="1" hangingPunct="1"/>
            <a:r>
              <a:rPr lang="en-US" sz="3600" b="1" dirty="0"/>
              <a:t>Trust protector</a:t>
            </a:r>
          </a:p>
          <a:p>
            <a:pPr lvl="1" eaLnBrk="1" hangingPunct="1"/>
            <a:r>
              <a:rPr lang="en-US" sz="3600" b="1" dirty="0"/>
              <a:t>Beneficiary</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#8</a:t>
            </a:r>
          </a:p>
        </p:txBody>
      </p:sp>
      <p:sp>
        <p:nvSpPr>
          <p:cNvPr id="5" name="Slide Number Placeholder 4"/>
          <p:cNvSpPr>
            <a:spLocks noGrp="1"/>
          </p:cNvSpPr>
          <p:nvPr>
            <p:ph type="sldNum" sz="quarter" idx="12"/>
          </p:nvPr>
        </p:nvSpPr>
        <p:spPr/>
        <p:txBody>
          <a:bodyPr/>
          <a:lstStyle/>
          <a:p>
            <a:fld id="{6E4C1027-9CF9-4825-8759-F3F989ECA7C2}" type="slidenum">
              <a:rPr lang="en-US" smtClean="0"/>
              <a:t>42</a:t>
            </a:fld>
            <a:endParaRPr lang="en-US"/>
          </a:p>
        </p:txBody>
      </p:sp>
    </p:spTree>
    <p:extLst>
      <p:ext uri="{BB962C8B-B14F-4D97-AF65-F5344CB8AC3E}">
        <p14:creationId xmlns:p14="http://schemas.microsoft.com/office/powerpoint/2010/main" val="2238593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https://experience.eventmobi.com/event/38260/question/472596/live-results/a349000f43d927061c78d74a7f2b63f5f7dc1cf92c255f466ddba9fceebff703/live_poll/5997cb11-e106-470f-8144-38cf99f5a67f</a:t>
            </a:r>
            <a:endParaRPr lang="en-US" dirty="0"/>
          </a:p>
        </p:txBody>
      </p:sp>
      <p:sp>
        <p:nvSpPr>
          <p:cNvPr id="7" name="Slide Number Placeholder 6"/>
          <p:cNvSpPr>
            <a:spLocks noGrp="1"/>
          </p:cNvSpPr>
          <p:nvPr>
            <p:ph type="sldNum" sz="quarter" idx="12"/>
          </p:nvPr>
        </p:nvSpPr>
        <p:spPr>
          <a:xfrm>
            <a:off x="9347200" y="6242061"/>
            <a:ext cx="2844800" cy="365125"/>
          </a:xfrm>
        </p:spPr>
        <p:txBody>
          <a:bodyPr/>
          <a:lstStyle/>
          <a:p>
            <a:fld id="{6E4C1027-9CF9-4825-8759-F3F989ECA7C2}" type="slidenum">
              <a:rPr lang="en-US" smtClean="0"/>
              <a:t>43</a:t>
            </a:fld>
            <a:endParaRPr lang="en-US" dirty="0"/>
          </a:p>
        </p:txBody>
      </p:sp>
    </p:spTree>
    <p:extLst>
      <p:ext uri="{BB962C8B-B14F-4D97-AF65-F5344CB8AC3E}">
        <p14:creationId xmlns:p14="http://schemas.microsoft.com/office/powerpoint/2010/main" val="210238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68270" y="1806308"/>
            <a:ext cx="99568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Do you customarily include the ability to change situs without court approval?</a:t>
            </a:r>
          </a:p>
          <a:p>
            <a:pPr lvl="1" eaLnBrk="1" hangingPunct="1"/>
            <a:r>
              <a:rPr lang="en-US" sz="3600" b="1" dirty="0"/>
              <a:t>Yes</a:t>
            </a:r>
          </a:p>
          <a:p>
            <a:pPr lvl="1" eaLnBrk="1" hangingPunct="1"/>
            <a:r>
              <a:rPr lang="en-US" sz="3600" b="1" dirty="0"/>
              <a:t>No</a:t>
            </a:r>
          </a:p>
          <a:p>
            <a:pPr lvl="1" eaLnBrk="1" hangingPunct="1"/>
            <a:r>
              <a:rPr lang="en-US" sz="3600" b="1" dirty="0"/>
              <a:t>Not customarily, but under certain circumstances</a:t>
            </a:r>
          </a:p>
        </p:txBody>
      </p:sp>
      <p:sp>
        <p:nvSpPr>
          <p:cNvPr id="4" name="Text Box 10"/>
          <p:cNvSpPr txBox="1">
            <a:spLocks noChangeArrowheads="1"/>
          </p:cNvSpPr>
          <p:nvPr/>
        </p:nvSpPr>
        <p:spPr bwMode="auto">
          <a:xfrm>
            <a:off x="174580" y="665415"/>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Audience Poll #9</a:t>
            </a:r>
          </a:p>
        </p:txBody>
      </p:sp>
      <p:sp>
        <p:nvSpPr>
          <p:cNvPr id="5" name="Slide Number Placeholder 4"/>
          <p:cNvSpPr>
            <a:spLocks noGrp="1"/>
          </p:cNvSpPr>
          <p:nvPr>
            <p:ph type="sldNum" sz="quarter" idx="12"/>
          </p:nvPr>
        </p:nvSpPr>
        <p:spPr/>
        <p:txBody>
          <a:bodyPr/>
          <a:lstStyle/>
          <a:p>
            <a:fld id="{6E4C1027-9CF9-4825-8759-F3F989ECA7C2}" type="slidenum">
              <a:rPr lang="en-US" smtClean="0"/>
              <a:t>44</a:t>
            </a:fld>
            <a:endParaRPr lang="en-US"/>
          </a:p>
        </p:txBody>
      </p:sp>
    </p:spTree>
    <p:extLst>
      <p:ext uri="{BB962C8B-B14F-4D97-AF65-F5344CB8AC3E}">
        <p14:creationId xmlns:p14="http://schemas.microsoft.com/office/powerpoint/2010/main" val="223859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633D43-11C2-41A6-A86B-11A59F419169}"/>
              </a:ext>
            </a:extLst>
          </p:cNvPr>
          <p:cNvSpPr>
            <a:spLocks noGrp="1"/>
          </p:cNvSpPr>
          <p:nvPr>
            <p:ph type="sldNum" sz="quarter" idx="12"/>
          </p:nvPr>
        </p:nvSpPr>
        <p:spPr/>
        <p:txBody>
          <a:bodyPr/>
          <a:lstStyle/>
          <a:p>
            <a:fld id="{B67DD016-54FA-41C3-85F4-A3B80A3F89B5}" type="slidenum">
              <a:rPr lang="en-US" smtClean="0"/>
              <a:pPr/>
              <a:t>45</a:t>
            </a:fld>
            <a:endParaRPr lang="en-US" dirty="0"/>
          </a:p>
        </p:txBody>
      </p:sp>
      <p:sp>
        <p:nvSpPr>
          <p:cNvPr id="3" name="TextBox 2">
            <a:extLst>
              <a:ext uri="{FF2B5EF4-FFF2-40B4-BE49-F238E27FC236}">
                <a16:creationId xmlns:a16="http://schemas.microsoft.com/office/drawing/2014/main" id="{4D49D446-0138-437D-8C85-872896D980FC}"/>
              </a:ext>
            </a:extLst>
          </p:cNvPr>
          <p:cNvSpPr txBox="1"/>
          <p:nvPr/>
        </p:nvSpPr>
        <p:spPr>
          <a:xfrm>
            <a:off x="570451" y="1971413"/>
            <a:ext cx="11011949" cy="923330"/>
          </a:xfrm>
          <a:prstGeom prst="rect">
            <a:avLst/>
          </a:prstGeom>
          <a:noFill/>
        </p:spPr>
        <p:txBody>
          <a:bodyPr wrap="square" rtlCol="0">
            <a:spAutoFit/>
          </a:bodyPr>
          <a:lstStyle/>
          <a:p>
            <a:r>
              <a:rPr lang="en-US" dirty="0">
                <a:hlinkClick r:id="rId2"/>
              </a:rPr>
              <a:t>https://experience.eventmobi.com/event/38260/question/472597/live-results/1c1d763e1f541246af8b43dbe8fb49b172c8a95d095a56f7ff38a9fedf9b00ff/live_poll/5997cb11-e106-470f-8144-38cf99f5a67f</a:t>
            </a:r>
            <a:endParaRPr lang="en-US" dirty="0"/>
          </a:p>
        </p:txBody>
      </p:sp>
    </p:spTree>
    <p:extLst>
      <p:ext uri="{BB962C8B-B14F-4D97-AF65-F5344CB8AC3E}">
        <p14:creationId xmlns:p14="http://schemas.microsoft.com/office/powerpoint/2010/main" val="1570245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b="1" dirty="0">
                <a:solidFill>
                  <a:srgbClr val="FF0000"/>
                </a:solidFill>
                <a:latin typeface="+mn-lt"/>
              </a:rPr>
              <a:t>Challenge 8: Which Court(s) </a:t>
            </a:r>
            <a:br>
              <a:rPr lang="en-US" sz="4000" b="1" dirty="0">
                <a:solidFill>
                  <a:srgbClr val="FF0000"/>
                </a:solidFill>
                <a:latin typeface="+mn-lt"/>
              </a:rPr>
            </a:br>
            <a:r>
              <a:rPr lang="en-US" sz="4000" b="1" dirty="0">
                <a:solidFill>
                  <a:srgbClr val="FF0000"/>
                </a:solidFill>
                <a:latin typeface="+mn-lt"/>
              </a:rPr>
              <a:t>Has (Have) Jurisdiction?</a:t>
            </a:r>
          </a:p>
        </p:txBody>
      </p:sp>
      <p:sp>
        <p:nvSpPr>
          <p:cNvPr id="4" name="Content Placeholder 3"/>
          <p:cNvSpPr>
            <a:spLocks noGrp="1"/>
          </p:cNvSpPr>
          <p:nvPr>
            <p:ph idx="1"/>
          </p:nvPr>
        </p:nvSpPr>
        <p:spPr/>
        <p:txBody>
          <a:bodyPr>
            <a:normAutofit fontScale="70000" lnSpcReduction="20000"/>
          </a:bodyPr>
          <a:lstStyle/>
          <a:p>
            <a:pPr>
              <a:buFont typeface="Arial" panose="020B0604020202020204" pitchFamily="34" charset="0"/>
              <a:buChar char="•"/>
            </a:pPr>
            <a:r>
              <a:rPr lang="en-US" sz="4800" dirty="0">
                <a:cs typeface="Calibri" pitchFamily="34" charset="0"/>
              </a:rPr>
              <a:t>May be subject to jurisdiction in many states</a:t>
            </a:r>
          </a:p>
          <a:p>
            <a:pPr>
              <a:buFont typeface="Arial" panose="020B0604020202020204" pitchFamily="34" charset="0"/>
              <a:buChar char="•"/>
            </a:pPr>
            <a:r>
              <a:rPr lang="en-US" sz="4800" dirty="0">
                <a:cs typeface="Calibri" pitchFamily="34" charset="0"/>
              </a:rPr>
              <a:t>Multiple contacts</a:t>
            </a:r>
          </a:p>
          <a:p>
            <a:pPr>
              <a:buFont typeface="Arial" panose="020B0604020202020204" pitchFamily="34" charset="0"/>
              <a:buChar char="•"/>
            </a:pPr>
            <a:r>
              <a:rPr lang="en-US" sz="4800" dirty="0">
                <a:cs typeface="Calibri" pitchFamily="34" charset="0"/>
              </a:rPr>
              <a:t>UTC §108  – Principal Place of Administration</a:t>
            </a:r>
          </a:p>
          <a:p>
            <a:pPr>
              <a:buFont typeface="Arial" panose="020B0604020202020204" pitchFamily="34" charset="0"/>
              <a:buChar char="•"/>
            </a:pPr>
            <a:r>
              <a:rPr lang="en-US" sz="4800" dirty="0" err="1">
                <a:cs typeface="Calibri" pitchFamily="34" charset="0"/>
              </a:rPr>
              <a:t>UPC</a:t>
            </a:r>
            <a:r>
              <a:rPr lang="en-US" sz="4800" dirty="0">
                <a:cs typeface="Calibri" pitchFamily="34" charset="0"/>
              </a:rPr>
              <a:t> §7-203 – </a:t>
            </a:r>
            <a:r>
              <a:rPr lang="en-US" sz="4800" i="1" dirty="0">
                <a:cs typeface="Calibri" pitchFamily="34" charset="0"/>
              </a:rPr>
              <a:t>Forum Non </a:t>
            </a:r>
            <a:r>
              <a:rPr lang="en-US" sz="4800" i="1" dirty="0" err="1">
                <a:cs typeface="Calibri" pitchFamily="34" charset="0"/>
              </a:rPr>
              <a:t>Conveniens</a:t>
            </a:r>
            <a:endParaRPr lang="en-US" sz="4800" i="1" dirty="0">
              <a:cs typeface="Calibri" pitchFamily="34" charset="0"/>
            </a:endParaRPr>
          </a:p>
          <a:p>
            <a:pPr>
              <a:buFont typeface="Arial" panose="020B0604020202020204" pitchFamily="34" charset="0"/>
              <a:buChar char="•"/>
            </a:pPr>
            <a:r>
              <a:rPr lang="en-US" sz="4800" dirty="0">
                <a:cs typeface="Calibri" pitchFamily="34" charset="0"/>
              </a:rPr>
              <a:t>Forum / Venue</a:t>
            </a:r>
          </a:p>
          <a:p>
            <a:pPr>
              <a:buFont typeface="Arial" panose="020B0604020202020204" pitchFamily="34" charset="0"/>
              <a:buChar char="•"/>
            </a:pPr>
            <a:r>
              <a:rPr lang="en-US" sz="4800" dirty="0"/>
              <a:t>Release jurisdiction of pitching state in change of situs documents</a:t>
            </a:r>
          </a:p>
          <a:p>
            <a:pPr>
              <a:buFont typeface="Arial" panose="020B0604020202020204" pitchFamily="34" charset="0"/>
              <a:buChar char="•"/>
            </a:pPr>
            <a:r>
              <a:rPr lang="en-US" sz="4800" dirty="0"/>
              <a:t>Race to the Courthouse</a:t>
            </a:r>
            <a:endParaRPr lang="en-US" dirty="0"/>
          </a:p>
        </p:txBody>
      </p:sp>
      <p:sp>
        <p:nvSpPr>
          <p:cNvPr id="6" name="Slide Number Placeholder 5"/>
          <p:cNvSpPr>
            <a:spLocks noGrp="1"/>
          </p:cNvSpPr>
          <p:nvPr>
            <p:ph type="sldNum" sz="quarter" idx="12"/>
          </p:nvPr>
        </p:nvSpPr>
        <p:spPr/>
        <p:txBody>
          <a:bodyPr/>
          <a:lstStyle/>
          <a:p>
            <a:fld id="{6E4C1027-9CF9-4825-8759-F3F989ECA7C2}" type="slidenum">
              <a:rPr lang="en-US" smtClean="0"/>
              <a:t>46</a:t>
            </a:fld>
            <a:endParaRPr lang="en-US" dirty="0"/>
          </a:p>
        </p:txBody>
      </p:sp>
    </p:spTree>
    <p:extLst>
      <p:ext uri="{BB962C8B-B14F-4D97-AF65-F5344CB8AC3E}">
        <p14:creationId xmlns:p14="http://schemas.microsoft.com/office/powerpoint/2010/main" val="28883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438150"/>
            <a:ext cx="10972800" cy="1143000"/>
          </a:xfrm>
        </p:spPr>
        <p:txBody>
          <a:bodyPr>
            <a:noAutofit/>
          </a:bodyPr>
          <a:lstStyle/>
          <a:p>
            <a:pPr>
              <a:spcBef>
                <a:spcPct val="50000"/>
              </a:spcBef>
            </a:pPr>
            <a:br>
              <a:rPr lang="en-US" sz="3600" b="1" dirty="0">
                <a:solidFill>
                  <a:srgbClr val="FF0000"/>
                </a:solidFill>
                <a:latin typeface="+mn-lt"/>
              </a:rPr>
            </a:br>
            <a:r>
              <a:rPr lang="en-US" sz="3600" b="1" u="sng" dirty="0">
                <a:solidFill>
                  <a:srgbClr val="FF0000"/>
                </a:solidFill>
                <a:latin typeface="+mn-lt"/>
              </a:rPr>
              <a:t>Trusteeship Created By the City of Sheridan, </a:t>
            </a:r>
            <a:br>
              <a:rPr lang="en-US" sz="3600" b="1" u="sng" dirty="0">
                <a:solidFill>
                  <a:srgbClr val="FF0000"/>
                </a:solidFill>
                <a:latin typeface="+mn-lt"/>
              </a:rPr>
            </a:br>
            <a:r>
              <a:rPr lang="en-US" sz="3600" b="1" u="sng" dirty="0">
                <a:solidFill>
                  <a:srgbClr val="FF0000"/>
                </a:solidFill>
              </a:rPr>
              <a:t>Colorad</a:t>
            </a:r>
            <a:r>
              <a:rPr lang="en-US" sz="3600" b="1" dirty="0">
                <a:solidFill>
                  <a:srgbClr val="FF0000"/>
                </a:solidFill>
              </a:rPr>
              <a:t>o, </a:t>
            </a:r>
            <a:r>
              <a:rPr lang="en-US" sz="3600" b="1" dirty="0">
                <a:solidFill>
                  <a:srgbClr val="FF0000"/>
                </a:solidFill>
                <a:latin typeface="+mn-lt"/>
              </a:rPr>
              <a:t>593 N.W.2d 702 (Minn. Ct. App. 1999)</a:t>
            </a:r>
          </a:p>
        </p:txBody>
      </p:sp>
      <p:sp>
        <p:nvSpPr>
          <p:cNvPr id="3" name="Content Placeholder 2"/>
          <p:cNvSpPr>
            <a:spLocks noGrp="1"/>
          </p:cNvSpPr>
          <p:nvPr>
            <p:ph idx="1"/>
          </p:nvPr>
        </p:nvSpPr>
        <p:spPr>
          <a:xfrm>
            <a:off x="609600" y="1828801"/>
            <a:ext cx="10972800" cy="5162549"/>
          </a:xfrm>
        </p:spPr>
        <p:txBody>
          <a:bodyPr>
            <a:normAutofit fontScale="70000" lnSpcReduction="20000"/>
          </a:bodyPr>
          <a:lstStyle/>
          <a:p>
            <a:pPr>
              <a:buFont typeface="Arial" panose="020B0604020202020204" pitchFamily="34" charset="0"/>
              <a:buChar char="•"/>
            </a:pPr>
            <a:r>
              <a:rPr lang="en-US" sz="4000" dirty="0">
                <a:cs typeface="Calibri" pitchFamily="34" charset="0"/>
              </a:rPr>
              <a:t>Not a change of situs case</a:t>
            </a:r>
          </a:p>
          <a:p>
            <a:pPr>
              <a:buFont typeface="Arial" panose="020B0604020202020204" pitchFamily="34" charset="0"/>
              <a:buChar char="•"/>
            </a:pPr>
            <a:r>
              <a:rPr lang="en-US" sz="4000" dirty="0">
                <a:cs typeface="Calibri" pitchFamily="34" charset="0"/>
              </a:rPr>
              <a:t>Seven-part test:</a:t>
            </a:r>
          </a:p>
          <a:p>
            <a:pPr marL="0" lvl="3" indent="0">
              <a:buNone/>
            </a:pPr>
            <a:r>
              <a:rPr lang="en-US" sz="4000" dirty="0">
                <a:solidFill>
                  <a:schemeClr val="tx1"/>
                </a:solidFill>
                <a:cs typeface="Calibri" pitchFamily="34" charset="0"/>
              </a:rPr>
              <a:t>	(1) Location of trust property</a:t>
            </a:r>
          </a:p>
          <a:p>
            <a:pPr marL="0" lvl="3" indent="0">
              <a:buNone/>
            </a:pPr>
            <a:r>
              <a:rPr lang="en-US" sz="4000" dirty="0">
                <a:solidFill>
                  <a:schemeClr val="tx1"/>
                </a:solidFill>
                <a:cs typeface="Calibri" pitchFamily="34" charset="0"/>
              </a:rPr>
              <a:t>	(2) Domicile of trust beneficiaries </a:t>
            </a:r>
          </a:p>
          <a:p>
            <a:pPr marL="0" lvl="3" indent="0">
              <a:buNone/>
            </a:pPr>
            <a:r>
              <a:rPr lang="en-US" sz="4000" dirty="0">
                <a:solidFill>
                  <a:schemeClr val="tx1"/>
                </a:solidFill>
                <a:cs typeface="Calibri" pitchFamily="34" charset="0"/>
              </a:rPr>
              <a:t>	(3) Domicile of the trustees </a:t>
            </a:r>
          </a:p>
          <a:p>
            <a:pPr marL="0" lvl="3" indent="0">
              <a:buNone/>
            </a:pPr>
            <a:r>
              <a:rPr lang="en-US" sz="4000" dirty="0">
                <a:solidFill>
                  <a:schemeClr val="tx1"/>
                </a:solidFill>
                <a:cs typeface="Calibri" pitchFamily="34" charset="0"/>
              </a:rPr>
              <a:t>	(4) Location of the trust administrator </a:t>
            </a:r>
          </a:p>
          <a:p>
            <a:pPr marL="0" lvl="3" indent="0">
              <a:buNone/>
            </a:pPr>
            <a:r>
              <a:rPr lang="en-US" sz="4000" dirty="0">
                <a:solidFill>
                  <a:schemeClr val="tx1"/>
                </a:solidFill>
                <a:cs typeface="Calibri" pitchFamily="34" charset="0"/>
              </a:rPr>
              <a:t>	(5) Extent to which the litigation has been resolved, </a:t>
            </a:r>
          </a:p>
          <a:p>
            <a:pPr marL="0" lvl="3" indent="0">
              <a:buNone/>
            </a:pPr>
            <a:r>
              <a:rPr lang="en-US" sz="4000" dirty="0">
                <a:solidFill>
                  <a:schemeClr val="tx1"/>
                </a:solidFill>
                <a:cs typeface="Calibri" pitchFamily="34" charset="0"/>
              </a:rPr>
              <a:t>	(6) Applicable law</a:t>
            </a:r>
          </a:p>
          <a:p>
            <a:pPr marL="0" lvl="3" indent="0">
              <a:buNone/>
            </a:pPr>
            <a:r>
              <a:rPr lang="en-US" sz="4000" dirty="0">
                <a:solidFill>
                  <a:schemeClr val="tx1"/>
                </a:solidFill>
                <a:cs typeface="Calibri" pitchFamily="34" charset="0"/>
              </a:rPr>
              <a:t>	(7) Analysis of </a:t>
            </a:r>
            <a:r>
              <a:rPr lang="en-US" sz="4000" i="1" dirty="0">
                <a:solidFill>
                  <a:schemeClr val="tx1"/>
                </a:solidFill>
                <a:cs typeface="Calibri" pitchFamily="34" charset="0"/>
              </a:rPr>
              <a:t>forum non </a:t>
            </a:r>
            <a:r>
              <a:rPr lang="en-US" sz="4000" i="1" dirty="0" err="1">
                <a:solidFill>
                  <a:schemeClr val="tx1"/>
                </a:solidFill>
                <a:cs typeface="Calibri" pitchFamily="34" charset="0"/>
              </a:rPr>
              <a:t>conveniens</a:t>
            </a:r>
            <a:r>
              <a:rPr lang="en-US" sz="4000" i="1" dirty="0">
                <a:solidFill>
                  <a:schemeClr val="tx1"/>
                </a:solidFill>
                <a:cs typeface="Calibri" pitchFamily="34" charset="0"/>
              </a:rPr>
              <a:t> principles</a:t>
            </a:r>
            <a:endParaRPr lang="en-US" sz="4000" dirty="0">
              <a:solidFill>
                <a:schemeClr val="tx1"/>
              </a:solidFill>
              <a:cs typeface="Calibri" pitchFamily="34" charset="0"/>
            </a:endParaRPr>
          </a:p>
          <a:p>
            <a:pPr marL="0" lvl="3" indent="0">
              <a:buNone/>
            </a:pPr>
            <a:endParaRPr lang="en-US" sz="4000" dirty="0">
              <a:cs typeface="Calibri" pitchFamily="34" charset="0"/>
            </a:endParaRPr>
          </a:p>
          <a:p>
            <a:pPr marL="0" lvl="3" indent="0">
              <a:buNone/>
            </a:pPr>
            <a:r>
              <a:rPr lang="en-US" sz="4000" dirty="0">
                <a:cs typeface="Calibri" pitchFamily="34" charset="0"/>
              </a:rPr>
              <a:t>See also </a:t>
            </a:r>
            <a:r>
              <a:rPr lang="en-US" sz="4000" u="sng" dirty="0" err="1"/>
              <a:t>HarborView</a:t>
            </a:r>
            <a:r>
              <a:rPr lang="en-US" sz="4000" u="sng" dirty="0"/>
              <a:t> Mortgage Loan Trust</a:t>
            </a:r>
            <a:r>
              <a:rPr lang="en-US" sz="4000" dirty="0"/>
              <a:t>, 2018 WL 4201211 (Minn. Ct. App., September 4, 2018)</a:t>
            </a:r>
            <a:endParaRPr lang="en-US" sz="4000" dirty="0">
              <a:solidFill>
                <a:schemeClr val="tx1"/>
              </a:solidFill>
              <a:cs typeface="Calibri" pitchFamily="34" charset="0"/>
            </a:endParaRPr>
          </a:p>
          <a:p>
            <a:endParaRPr lang="en-US" dirty="0"/>
          </a:p>
        </p:txBody>
      </p:sp>
      <p:sp>
        <p:nvSpPr>
          <p:cNvPr id="6" name="Slide Number Placeholder 5"/>
          <p:cNvSpPr>
            <a:spLocks noGrp="1"/>
          </p:cNvSpPr>
          <p:nvPr>
            <p:ph type="sldNum" sz="quarter" idx="12"/>
          </p:nvPr>
        </p:nvSpPr>
        <p:spPr/>
        <p:txBody>
          <a:bodyPr/>
          <a:lstStyle/>
          <a:p>
            <a:fld id="{6E4C1027-9CF9-4825-8759-F3F989ECA7C2}" type="slidenum">
              <a:rPr lang="en-US" smtClean="0"/>
              <a:t>47</a:t>
            </a:fld>
            <a:endParaRPr lang="en-US" dirty="0"/>
          </a:p>
        </p:txBody>
      </p:sp>
    </p:spTree>
    <p:extLst>
      <p:ext uri="{BB962C8B-B14F-4D97-AF65-F5344CB8AC3E}">
        <p14:creationId xmlns:p14="http://schemas.microsoft.com/office/powerpoint/2010/main" val="3105452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136" y="666750"/>
            <a:ext cx="11379200" cy="1676400"/>
          </a:xfrm>
        </p:spPr>
        <p:txBody>
          <a:bodyPr>
            <a:noAutofit/>
          </a:bodyPr>
          <a:lstStyle/>
          <a:p>
            <a:r>
              <a:rPr lang="en-US" sz="3600" b="1" u="sng" dirty="0">
                <a:solidFill>
                  <a:srgbClr val="FF0000"/>
                </a:solidFill>
                <a:cs typeface="Times New Roman" pitchFamily="18" charset="0"/>
              </a:rPr>
              <a:t>Marshall v. First Nat. Bank Alaska</a:t>
            </a:r>
            <a:br>
              <a:rPr lang="en-US" sz="3600" b="1" u="sng" dirty="0">
                <a:solidFill>
                  <a:srgbClr val="FF0000"/>
                </a:solidFill>
                <a:cs typeface="Times New Roman" pitchFamily="18" charset="0"/>
              </a:rPr>
            </a:br>
            <a:r>
              <a:rPr lang="en-US" sz="3600" b="1" dirty="0">
                <a:solidFill>
                  <a:srgbClr val="FF0000"/>
                </a:solidFill>
                <a:cs typeface="Times New Roman" pitchFamily="18" charset="0"/>
              </a:rPr>
              <a:t>97 P.3d 830, 836 (Alaska 2004)</a:t>
            </a:r>
            <a:br>
              <a:rPr lang="en-US" sz="3600" b="1" dirty="0">
                <a:solidFill>
                  <a:schemeClr val="tx1"/>
                </a:solidFill>
                <a:latin typeface="Times New Roman" pitchFamily="18" charset="0"/>
                <a:cs typeface="Times New Roman" pitchFamily="18" charset="0"/>
              </a:rPr>
            </a:b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2019300"/>
            <a:ext cx="10972800" cy="4552949"/>
          </a:xfrm>
        </p:spPr>
        <p:txBody>
          <a:bodyPr>
            <a:noAutofit/>
          </a:bodyPr>
          <a:lstStyle/>
          <a:p>
            <a:pPr>
              <a:buFont typeface="Arial" panose="020B0604020202020204" pitchFamily="34" charset="0"/>
              <a:buChar char="•"/>
            </a:pPr>
            <a:r>
              <a:rPr lang="en-US" sz="4000" dirty="0">
                <a:cs typeface="Calibri" pitchFamily="34" charset="0"/>
              </a:rPr>
              <a:t>Change of situs case</a:t>
            </a:r>
          </a:p>
          <a:p>
            <a:pPr>
              <a:buFont typeface="Arial" panose="020B0604020202020204" pitchFamily="34" charset="0"/>
              <a:buChar char="•"/>
            </a:pPr>
            <a:r>
              <a:rPr lang="en-US" sz="4000" dirty="0">
                <a:cs typeface="Calibri" pitchFamily="34" charset="0"/>
              </a:rPr>
              <a:t>Alaska trust created by now deceased Alaska grandparents for Alaska granddaughter</a:t>
            </a:r>
          </a:p>
          <a:p>
            <a:pPr>
              <a:buFont typeface="Arial" panose="020B0604020202020204" pitchFamily="34" charset="0"/>
              <a:buChar char="•"/>
            </a:pPr>
            <a:r>
              <a:rPr lang="en-US" sz="4000" dirty="0">
                <a:cs typeface="Calibri" pitchFamily="34" charset="0"/>
              </a:rPr>
              <a:t>Granddaughter moves from Alaska to Colorado &amp; asks First Nat’l Bank of Alaska to resign, which it refuses to do</a:t>
            </a:r>
          </a:p>
        </p:txBody>
      </p:sp>
      <p:sp>
        <p:nvSpPr>
          <p:cNvPr id="6" name="Slide Number Placeholder 5"/>
          <p:cNvSpPr>
            <a:spLocks noGrp="1"/>
          </p:cNvSpPr>
          <p:nvPr>
            <p:ph type="sldNum" sz="quarter" idx="12"/>
          </p:nvPr>
        </p:nvSpPr>
        <p:spPr/>
        <p:txBody>
          <a:bodyPr/>
          <a:lstStyle/>
          <a:p>
            <a:fld id="{6E4C1027-9CF9-4825-8759-F3F989ECA7C2}" type="slidenum">
              <a:rPr lang="en-US" smtClean="0"/>
              <a:t>48</a:t>
            </a:fld>
            <a:endParaRPr lang="en-US" dirty="0"/>
          </a:p>
        </p:txBody>
      </p:sp>
    </p:spTree>
    <p:extLst>
      <p:ext uri="{BB962C8B-B14F-4D97-AF65-F5344CB8AC3E}">
        <p14:creationId xmlns:p14="http://schemas.microsoft.com/office/powerpoint/2010/main" val="3808501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936" y="571500"/>
            <a:ext cx="11379200" cy="1676400"/>
          </a:xfrm>
        </p:spPr>
        <p:txBody>
          <a:bodyPr>
            <a:noAutofit/>
          </a:bodyPr>
          <a:lstStyle/>
          <a:p>
            <a:r>
              <a:rPr lang="en-US" sz="3600" b="1" u="sng" dirty="0">
                <a:solidFill>
                  <a:srgbClr val="FF0000"/>
                </a:solidFill>
                <a:cs typeface="Times New Roman" pitchFamily="18" charset="0"/>
              </a:rPr>
              <a:t>Marshall v. First Nat. Bank Alaska</a:t>
            </a:r>
            <a:br>
              <a:rPr lang="en-US" sz="3600" b="1" u="sng" dirty="0">
                <a:solidFill>
                  <a:srgbClr val="FF0000"/>
                </a:solidFill>
                <a:cs typeface="Times New Roman" pitchFamily="18" charset="0"/>
              </a:rPr>
            </a:br>
            <a:r>
              <a:rPr lang="en-US" sz="3600" b="1" dirty="0">
                <a:solidFill>
                  <a:srgbClr val="FF0000"/>
                </a:solidFill>
                <a:cs typeface="Times New Roman" pitchFamily="18" charset="0"/>
              </a:rPr>
              <a:t>97 P.3d 830, 836 (Alaska 2004)</a:t>
            </a:r>
            <a:br>
              <a:rPr lang="en-US" sz="3600" b="1" dirty="0">
                <a:solidFill>
                  <a:schemeClr val="tx1"/>
                </a:solidFill>
                <a:latin typeface="Times New Roman" pitchFamily="18" charset="0"/>
                <a:cs typeface="Times New Roman" pitchFamily="18" charset="0"/>
              </a:rPr>
            </a:b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2114550"/>
            <a:ext cx="10972800" cy="5219699"/>
          </a:xfrm>
        </p:spPr>
        <p:txBody>
          <a:bodyPr>
            <a:noAutofit/>
          </a:bodyPr>
          <a:lstStyle/>
          <a:p>
            <a:pPr>
              <a:buFont typeface="Arial" panose="020B0604020202020204" pitchFamily="34" charset="0"/>
              <a:buChar char="•"/>
            </a:pPr>
            <a:r>
              <a:rPr lang="en-US" sz="3600" dirty="0">
                <a:cs typeface="Calibri" pitchFamily="34" charset="0"/>
              </a:rPr>
              <a:t>Stage I:  </a:t>
            </a:r>
          </a:p>
          <a:p>
            <a:pPr lvl="1">
              <a:buFont typeface="Arial" panose="020B0604020202020204" pitchFamily="34" charset="0"/>
              <a:buChar char="•"/>
            </a:pPr>
            <a:r>
              <a:rPr lang="en-US" sz="3600" dirty="0">
                <a:solidFill>
                  <a:schemeClr val="tx1"/>
                </a:solidFill>
                <a:cs typeface="Calibri" pitchFamily="34" charset="0"/>
              </a:rPr>
              <a:t>Bene files petition in Alaska to substitute trustee; approved</a:t>
            </a:r>
          </a:p>
          <a:p>
            <a:pPr lvl="1">
              <a:buFont typeface="Arial" panose="020B0604020202020204" pitchFamily="34" charset="0"/>
              <a:buChar char="•"/>
            </a:pPr>
            <a:r>
              <a:rPr lang="en-US" sz="3600" dirty="0">
                <a:solidFill>
                  <a:schemeClr val="tx1"/>
                </a:solidFill>
                <a:cs typeface="Calibri" pitchFamily="34" charset="0"/>
              </a:rPr>
              <a:t>Assets transferred to new trustee, Morgan Stanley</a:t>
            </a:r>
            <a:r>
              <a:rPr lang="en-US" sz="3600">
                <a:solidFill>
                  <a:schemeClr val="tx1"/>
                </a:solidFill>
                <a:cs typeface="Calibri" pitchFamily="34" charset="0"/>
              </a:rPr>
              <a:t>, with Boulder, Colorado, </a:t>
            </a:r>
            <a:r>
              <a:rPr lang="en-US" sz="3600" dirty="0">
                <a:solidFill>
                  <a:schemeClr val="tx1"/>
                </a:solidFill>
                <a:cs typeface="Calibri" pitchFamily="34" charset="0"/>
              </a:rPr>
              <a:t>office to handle</a:t>
            </a:r>
          </a:p>
        </p:txBody>
      </p:sp>
      <p:sp>
        <p:nvSpPr>
          <p:cNvPr id="6" name="Slide Number Placeholder 5"/>
          <p:cNvSpPr>
            <a:spLocks noGrp="1"/>
          </p:cNvSpPr>
          <p:nvPr>
            <p:ph type="sldNum" sz="quarter" idx="12"/>
          </p:nvPr>
        </p:nvSpPr>
        <p:spPr/>
        <p:txBody>
          <a:bodyPr/>
          <a:lstStyle/>
          <a:p>
            <a:fld id="{6E4C1027-9CF9-4825-8759-F3F989ECA7C2}" type="slidenum">
              <a:rPr lang="en-US" smtClean="0"/>
              <a:t>49</a:t>
            </a:fld>
            <a:endParaRPr lang="en-US" dirty="0"/>
          </a:p>
        </p:txBody>
      </p:sp>
    </p:spTree>
    <p:extLst>
      <p:ext uri="{BB962C8B-B14F-4D97-AF65-F5344CB8AC3E}">
        <p14:creationId xmlns:p14="http://schemas.microsoft.com/office/powerpoint/2010/main" val="81054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0" y="704850"/>
            <a:ext cx="1036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6000" b="1" dirty="0">
                <a:solidFill>
                  <a:srgbClr val="FF0000"/>
                </a:solidFill>
                <a:latin typeface="Antique Olv (W1)"/>
              </a:rPr>
              <a:t>   </a:t>
            </a:r>
            <a:r>
              <a:rPr lang="en-US" sz="5400" b="1" dirty="0">
                <a:solidFill>
                  <a:srgbClr val="FF0000"/>
                </a:solidFill>
              </a:rPr>
              <a:t>Different Types of Trust Situs</a:t>
            </a:r>
          </a:p>
        </p:txBody>
      </p:sp>
      <p:sp>
        <p:nvSpPr>
          <p:cNvPr id="3" name="Rectangle 1035"/>
          <p:cNvSpPr txBox="1">
            <a:spLocks noChangeArrowheads="1"/>
          </p:cNvSpPr>
          <p:nvPr/>
        </p:nvSpPr>
        <p:spPr bwMode="auto">
          <a:xfrm>
            <a:off x="965915" y="230531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US" sz="5400" b="1" dirty="0"/>
              <a:t>Administrative situs</a:t>
            </a:r>
            <a:endParaRPr lang="en-US" sz="5400" b="1" dirty="0">
              <a:solidFill>
                <a:srgbClr val="000000"/>
              </a:solidFill>
            </a:endParaRPr>
          </a:p>
          <a:p>
            <a:pPr eaLnBrk="1" hangingPunct="1">
              <a:lnSpc>
                <a:spcPct val="90000"/>
              </a:lnSpc>
            </a:pPr>
            <a:r>
              <a:rPr lang="en-US" sz="5400" b="1" dirty="0">
                <a:solidFill>
                  <a:srgbClr val="000000"/>
                </a:solidFill>
              </a:rPr>
              <a:t>Locational situs</a:t>
            </a:r>
          </a:p>
          <a:p>
            <a:pPr eaLnBrk="1" hangingPunct="1">
              <a:lnSpc>
                <a:spcPct val="90000"/>
              </a:lnSpc>
            </a:pPr>
            <a:r>
              <a:rPr lang="en-US" sz="5400" b="1" dirty="0">
                <a:solidFill>
                  <a:srgbClr val="000000"/>
                </a:solidFill>
              </a:rPr>
              <a:t>Tax situs</a:t>
            </a:r>
          </a:p>
          <a:p>
            <a:pPr eaLnBrk="1" hangingPunct="1">
              <a:lnSpc>
                <a:spcPct val="90000"/>
              </a:lnSpc>
            </a:pPr>
            <a:r>
              <a:rPr lang="en-US" sz="5400" b="1" dirty="0">
                <a:solidFill>
                  <a:srgbClr val="000000"/>
                </a:solidFill>
              </a:rPr>
              <a:t>Jurisdictional situs</a:t>
            </a:r>
          </a:p>
          <a:p>
            <a:pPr eaLnBrk="1" hangingPunct="1">
              <a:lnSpc>
                <a:spcPct val="90000"/>
              </a:lnSpc>
              <a:buClr>
                <a:schemeClr val="tx1"/>
              </a:buClr>
            </a:pPr>
            <a:endParaRPr lang="en-US" sz="3600" dirty="0">
              <a:solidFill>
                <a:srgbClr val="000000"/>
              </a:solidFill>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5</a:t>
            </a:fld>
            <a:endParaRPr lang="en-US"/>
          </a:p>
        </p:txBody>
      </p:sp>
    </p:spTree>
    <p:extLst>
      <p:ext uri="{BB962C8B-B14F-4D97-AF65-F5344CB8AC3E}">
        <p14:creationId xmlns:p14="http://schemas.microsoft.com/office/powerpoint/2010/main" val="28828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186" y="552450"/>
            <a:ext cx="11379200" cy="1676400"/>
          </a:xfrm>
        </p:spPr>
        <p:txBody>
          <a:bodyPr>
            <a:noAutofit/>
          </a:bodyPr>
          <a:lstStyle/>
          <a:p>
            <a:r>
              <a:rPr lang="en-US" sz="3600" b="1" u="sng" dirty="0">
                <a:solidFill>
                  <a:srgbClr val="FF0000"/>
                </a:solidFill>
                <a:cs typeface="Calibri" pitchFamily="34" charset="0"/>
              </a:rPr>
              <a:t>Marshall v. First Nat. Bank Alaska</a:t>
            </a:r>
            <a:br>
              <a:rPr lang="en-US" sz="3600" b="1" u="sng" dirty="0">
                <a:solidFill>
                  <a:srgbClr val="FF0000"/>
                </a:solidFill>
                <a:cs typeface="Calibri" pitchFamily="34" charset="0"/>
              </a:rPr>
            </a:br>
            <a:r>
              <a:rPr lang="en-US" sz="3600" b="1" dirty="0">
                <a:solidFill>
                  <a:srgbClr val="FF0000"/>
                </a:solidFill>
                <a:cs typeface="Calibri" pitchFamily="34" charset="0"/>
              </a:rPr>
              <a:t>97 P.3d 830, 836 (Alaska 2004)</a:t>
            </a:r>
            <a:br>
              <a:rPr lang="en-US" sz="3600" b="1" dirty="0">
                <a:solidFill>
                  <a:schemeClr val="tx1"/>
                </a:solidFill>
                <a:latin typeface="Calibri" pitchFamily="34" charset="0"/>
                <a:cs typeface="Calibri" pitchFamily="34" charset="0"/>
              </a:rPr>
            </a:br>
            <a:endParaRPr lang="en-US" sz="3600"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0" y="1714501"/>
            <a:ext cx="10972800" cy="4373563"/>
          </a:xfrm>
        </p:spPr>
        <p:txBody>
          <a:bodyPr>
            <a:noAutofit/>
          </a:bodyPr>
          <a:lstStyle/>
          <a:p>
            <a:pPr>
              <a:buFont typeface="Arial" panose="020B0604020202020204" pitchFamily="34" charset="0"/>
              <a:buChar char="•"/>
            </a:pPr>
            <a:r>
              <a:rPr lang="en-US" sz="3000" dirty="0">
                <a:cs typeface="Calibri" pitchFamily="34" charset="0"/>
              </a:rPr>
              <a:t>Stage II:</a:t>
            </a:r>
          </a:p>
          <a:p>
            <a:pPr lvl="1">
              <a:buFont typeface="Arial" panose="020B0604020202020204" pitchFamily="34" charset="0"/>
              <a:buChar char="•"/>
            </a:pPr>
            <a:r>
              <a:rPr lang="en-US" sz="3000" dirty="0">
                <a:solidFill>
                  <a:schemeClr val="tx1"/>
                </a:solidFill>
                <a:cs typeface="Calibri" pitchFamily="34" charset="0"/>
              </a:rPr>
              <a:t>Bene files petition in Alaska to surcharge Alaska trustee for attorney fees and “special trustee fees” incurred in failed resistance to removal ($15,700)</a:t>
            </a:r>
          </a:p>
          <a:p>
            <a:pPr lvl="1">
              <a:buFont typeface="Arial" panose="020B0604020202020204" pitchFamily="34" charset="0"/>
              <a:buChar char="•"/>
            </a:pPr>
            <a:r>
              <a:rPr lang="en-US" sz="3000" dirty="0">
                <a:solidFill>
                  <a:schemeClr val="tx1"/>
                </a:solidFill>
                <a:cs typeface="Calibri" pitchFamily="34" charset="0"/>
              </a:rPr>
              <a:t>Surcharge denied by Probate Court</a:t>
            </a:r>
          </a:p>
          <a:p>
            <a:pPr lvl="1">
              <a:buFont typeface="Arial" panose="020B0604020202020204" pitchFamily="34" charset="0"/>
              <a:buChar char="•"/>
            </a:pPr>
            <a:r>
              <a:rPr lang="en-US" sz="3000" dirty="0">
                <a:solidFill>
                  <a:schemeClr val="tx1"/>
                </a:solidFill>
                <a:cs typeface="Calibri" pitchFamily="34" charset="0"/>
              </a:rPr>
              <a:t>On appeal to Alaska Supreme Court, Alaska trustee asserts court does not have jurisdiction due to change of trustee</a:t>
            </a:r>
          </a:p>
          <a:p>
            <a:pPr lvl="1">
              <a:buFont typeface="Arial" panose="020B0604020202020204" pitchFamily="34" charset="0"/>
              <a:buChar char="•"/>
            </a:pPr>
            <a:r>
              <a:rPr lang="en-US" sz="3000" dirty="0">
                <a:solidFill>
                  <a:schemeClr val="tx1"/>
                </a:solidFill>
                <a:cs typeface="Calibri" pitchFamily="34" charset="0"/>
              </a:rPr>
              <a:t>Supreme Court disagrees, in part based on </a:t>
            </a:r>
            <a:r>
              <a:rPr lang="en-US" sz="3000" dirty="0" err="1">
                <a:solidFill>
                  <a:schemeClr val="tx1"/>
                </a:solidFill>
                <a:cs typeface="Calibri" pitchFamily="34" charset="0"/>
              </a:rPr>
              <a:t>UPC</a:t>
            </a:r>
            <a:r>
              <a:rPr lang="en-US" sz="3000" dirty="0">
                <a:solidFill>
                  <a:schemeClr val="tx1"/>
                </a:solidFill>
                <a:cs typeface="Calibri" pitchFamily="34" charset="0"/>
              </a:rPr>
              <a:t> concept that justice would be impaired if no jurisdiction</a:t>
            </a:r>
          </a:p>
          <a:p>
            <a:pPr lvl="1">
              <a:buFont typeface="Arial" panose="020B0604020202020204" pitchFamily="34" charset="0"/>
              <a:buChar char="•"/>
            </a:pPr>
            <a:r>
              <a:rPr lang="en-US" sz="3000" dirty="0">
                <a:solidFill>
                  <a:schemeClr val="tx1"/>
                </a:solidFill>
                <a:cs typeface="Calibri" pitchFamily="34" charset="0"/>
              </a:rPr>
              <a:t>Remands to determine if fees excessive</a:t>
            </a:r>
          </a:p>
        </p:txBody>
      </p:sp>
      <p:sp>
        <p:nvSpPr>
          <p:cNvPr id="6" name="Slide Number Placeholder 5"/>
          <p:cNvSpPr>
            <a:spLocks noGrp="1"/>
          </p:cNvSpPr>
          <p:nvPr>
            <p:ph type="sldNum" sz="quarter" idx="12"/>
          </p:nvPr>
        </p:nvSpPr>
        <p:spPr/>
        <p:txBody>
          <a:bodyPr/>
          <a:lstStyle/>
          <a:p>
            <a:fld id="{6E4C1027-9CF9-4825-8759-F3F989ECA7C2}" type="slidenum">
              <a:rPr lang="en-US" smtClean="0"/>
              <a:t>50</a:t>
            </a:fld>
            <a:endParaRPr lang="en-US" dirty="0"/>
          </a:p>
        </p:txBody>
      </p:sp>
    </p:spTree>
    <p:extLst>
      <p:ext uri="{BB962C8B-B14F-4D97-AF65-F5344CB8AC3E}">
        <p14:creationId xmlns:p14="http://schemas.microsoft.com/office/powerpoint/2010/main" val="3234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50" y="800100"/>
            <a:ext cx="10972800" cy="895350"/>
          </a:xfrm>
        </p:spPr>
        <p:txBody>
          <a:bodyPr>
            <a:noAutofit/>
          </a:bodyPr>
          <a:lstStyle/>
          <a:p>
            <a:pPr algn="ctr"/>
            <a:r>
              <a:rPr lang="en-US" sz="4000" b="1" u="sng" dirty="0">
                <a:solidFill>
                  <a:srgbClr val="FF0000"/>
                </a:solidFill>
              </a:rPr>
              <a:t>Benson v. Rosenthal</a:t>
            </a:r>
            <a:r>
              <a:rPr lang="en-US" sz="4000" b="1" dirty="0">
                <a:solidFill>
                  <a:srgbClr val="FF0000"/>
                </a:solidFill>
              </a:rPr>
              <a:t>, No. 15-782 </a:t>
            </a:r>
            <a:br>
              <a:rPr lang="en-US" sz="4000" b="1" dirty="0">
                <a:solidFill>
                  <a:srgbClr val="FF0000"/>
                </a:solidFill>
              </a:rPr>
            </a:br>
            <a:r>
              <a:rPr lang="en-US" sz="4000" b="1" dirty="0">
                <a:solidFill>
                  <a:srgbClr val="FF0000"/>
                </a:solidFill>
              </a:rPr>
              <a:t>(E.D. La., July 8, 2015)</a:t>
            </a:r>
            <a:endParaRPr lang="en-US" sz="4000" b="1" dirty="0">
              <a:solidFill>
                <a:srgbClr val="FF0000"/>
              </a:solidFill>
              <a:latin typeface="+mn-lt"/>
            </a:endParaRPr>
          </a:p>
        </p:txBody>
      </p:sp>
      <p:sp>
        <p:nvSpPr>
          <p:cNvPr id="4" name="Content Placeholder 3"/>
          <p:cNvSpPr>
            <a:spLocks noGrp="1"/>
          </p:cNvSpPr>
          <p:nvPr>
            <p:ph idx="1"/>
          </p:nvPr>
        </p:nvSpPr>
        <p:spPr/>
        <p:txBody>
          <a:bodyPr>
            <a:noAutofit/>
          </a:bodyPr>
          <a:lstStyle/>
          <a:p>
            <a:pPr>
              <a:buFont typeface="Arial" panose="020B0604020202020204" pitchFamily="34" charset="0"/>
              <a:buChar char="•"/>
            </a:pPr>
            <a:r>
              <a:rPr lang="en-US" sz="3700" dirty="0">
                <a:cs typeface="Calibri" pitchFamily="34" charset="0"/>
              </a:rPr>
              <a:t>Not a change of situs case</a:t>
            </a:r>
          </a:p>
          <a:p>
            <a:pPr>
              <a:buFont typeface="Arial" panose="020B0604020202020204" pitchFamily="34" charset="0"/>
              <a:buChar char="•"/>
            </a:pPr>
            <a:r>
              <a:rPr lang="en-US" sz="3700" dirty="0">
                <a:cs typeface="Calibri" pitchFamily="34" charset="0"/>
              </a:rPr>
              <a:t>Texas trust, with Texas trustee, governed by Texas law</a:t>
            </a:r>
          </a:p>
          <a:p>
            <a:pPr>
              <a:buFont typeface="Arial" panose="020B0604020202020204" pitchFamily="34" charset="0"/>
              <a:buChar char="•"/>
            </a:pPr>
            <a:r>
              <a:rPr lang="en-US" sz="3700" dirty="0"/>
              <a:t>Owned several Louisiana assets, including Saints, Pelicans, real estate and television affiliates</a:t>
            </a:r>
          </a:p>
          <a:p>
            <a:pPr>
              <a:buFont typeface="Arial" panose="020B0604020202020204" pitchFamily="34" charset="0"/>
              <a:buChar char="•"/>
            </a:pPr>
            <a:r>
              <a:rPr lang="en-US" sz="3700" dirty="0"/>
              <a:t>Trustee refused to honor asset swap</a:t>
            </a:r>
          </a:p>
          <a:p>
            <a:pPr>
              <a:buFont typeface="Arial" panose="020B0604020202020204" pitchFamily="34" charset="0"/>
              <a:buChar char="•"/>
            </a:pPr>
            <a:r>
              <a:rPr lang="en-US" sz="3700" dirty="0"/>
              <a:t>Settlor filed petition in Louisiana to declare asset swap effective</a:t>
            </a:r>
          </a:p>
        </p:txBody>
      </p:sp>
      <p:sp>
        <p:nvSpPr>
          <p:cNvPr id="6" name="Slide Number Placeholder 5"/>
          <p:cNvSpPr>
            <a:spLocks noGrp="1"/>
          </p:cNvSpPr>
          <p:nvPr>
            <p:ph type="sldNum" sz="quarter" idx="12"/>
          </p:nvPr>
        </p:nvSpPr>
        <p:spPr/>
        <p:txBody>
          <a:bodyPr/>
          <a:lstStyle/>
          <a:p>
            <a:fld id="{6E4C1027-9CF9-4825-8759-F3F989ECA7C2}" type="slidenum">
              <a:rPr lang="en-US" smtClean="0"/>
              <a:t>51</a:t>
            </a:fld>
            <a:endParaRPr lang="en-US" dirty="0"/>
          </a:p>
        </p:txBody>
      </p:sp>
    </p:spTree>
    <p:extLst>
      <p:ext uri="{BB962C8B-B14F-4D97-AF65-F5344CB8AC3E}">
        <p14:creationId xmlns:p14="http://schemas.microsoft.com/office/powerpoint/2010/main" val="40381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2450" y="800100"/>
            <a:ext cx="10972800" cy="895350"/>
          </a:xfrm>
        </p:spPr>
        <p:txBody>
          <a:bodyPr>
            <a:noAutofit/>
          </a:bodyPr>
          <a:lstStyle/>
          <a:p>
            <a:pPr algn="ctr"/>
            <a:r>
              <a:rPr lang="en-US" sz="4000" b="1" u="sng" dirty="0">
                <a:solidFill>
                  <a:srgbClr val="FF0000"/>
                </a:solidFill>
              </a:rPr>
              <a:t>Benson v. Rosenthal</a:t>
            </a:r>
            <a:r>
              <a:rPr lang="en-US" sz="4000" b="1" dirty="0">
                <a:solidFill>
                  <a:srgbClr val="FF0000"/>
                </a:solidFill>
              </a:rPr>
              <a:t>, No. 15-782 </a:t>
            </a:r>
            <a:br>
              <a:rPr lang="en-US" sz="4000" b="1" dirty="0">
                <a:solidFill>
                  <a:srgbClr val="FF0000"/>
                </a:solidFill>
              </a:rPr>
            </a:br>
            <a:r>
              <a:rPr lang="en-US" sz="4000" b="1" dirty="0">
                <a:solidFill>
                  <a:srgbClr val="FF0000"/>
                </a:solidFill>
              </a:rPr>
              <a:t>(E.D. La., July 8, 2015) (cont.)</a:t>
            </a:r>
            <a:endParaRPr lang="en-US" sz="4000" b="1" dirty="0">
              <a:solidFill>
                <a:srgbClr val="FF0000"/>
              </a:solidFill>
              <a:latin typeface="+mn-lt"/>
            </a:endParaRPr>
          </a:p>
        </p:txBody>
      </p:sp>
      <p:sp>
        <p:nvSpPr>
          <p:cNvPr id="4" name="Content Placeholder 3"/>
          <p:cNvSpPr>
            <a:spLocks noGrp="1"/>
          </p:cNvSpPr>
          <p:nvPr>
            <p:ph idx="1"/>
          </p:nvPr>
        </p:nvSpPr>
        <p:spPr/>
        <p:txBody>
          <a:bodyPr>
            <a:noAutofit/>
          </a:bodyPr>
          <a:lstStyle/>
          <a:p>
            <a:pPr>
              <a:buFont typeface="Arial" panose="020B0604020202020204" pitchFamily="34" charset="0"/>
              <a:buChar char="•"/>
            </a:pPr>
            <a:r>
              <a:rPr lang="en-US" sz="3600" dirty="0">
                <a:cs typeface="Calibri" pitchFamily="34" charset="0"/>
              </a:rPr>
              <a:t>Court held that in </a:t>
            </a:r>
            <a:r>
              <a:rPr lang="en-US" sz="3600" dirty="0" err="1">
                <a:cs typeface="Calibri" pitchFamily="34" charset="0"/>
              </a:rPr>
              <a:t>personam</a:t>
            </a:r>
            <a:r>
              <a:rPr lang="en-US" sz="3600" dirty="0">
                <a:cs typeface="Calibri" pitchFamily="34" charset="0"/>
              </a:rPr>
              <a:t> jurisdiction exists if party “purposefully avails itself of the privilege of conducting activities in the forum state”</a:t>
            </a:r>
          </a:p>
          <a:p>
            <a:pPr>
              <a:buFont typeface="Arial" panose="020B0604020202020204" pitchFamily="34" charset="0"/>
              <a:buChar char="•"/>
            </a:pPr>
            <a:r>
              <a:rPr lang="en-US" sz="3600" dirty="0"/>
              <a:t>Trustee conducted Louisiana business and travelled to Louisiana on behalf of the trust</a:t>
            </a:r>
          </a:p>
          <a:p>
            <a:pPr>
              <a:buFont typeface="Arial" panose="020B0604020202020204" pitchFamily="34" charset="0"/>
              <a:buChar char="•"/>
            </a:pPr>
            <a:r>
              <a:rPr lang="en-US" sz="3600" dirty="0"/>
              <a:t>But for trustee serving, dispute over the trust and Louisiana assets would not have occurred, so cause of action arose out of contacts with Louisiana</a:t>
            </a:r>
          </a:p>
          <a:p>
            <a:pPr>
              <a:buFont typeface="Arial" panose="020B0604020202020204" pitchFamily="34" charset="0"/>
              <a:buChar char="•"/>
            </a:pPr>
            <a:endParaRPr lang="en-US" sz="4000" dirty="0"/>
          </a:p>
        </p:txBody>
      </p:sp>
      <p:sp>
        <p:nvSpPr>
          <p:cNvPr id="6" name="Slide Number Placeholder 5"/>
          <p:cNvSpPr>
            <a:spLocks noGrp="1"/>
          </p:cNvSpPr>
          <p:nvPr>
            <p:ph type="sldNum" sz="quarter" idx="12"/>
          </p:nvPr>
        </p:nvSpPr>
        <p:spPr/>
        <p:txBody>
          <a:bodyPr/>
          <a:lstStyle/>
          <a:p>
            <a:fld id="{6E4C1027-9CF9-4825-8759-F3F989ECA7C2}" type="slidenum">
              <a:rPr lang="en-US" smtClean="0"/>
              <a:t>52</a:t>
            </a:fld>
            <a:endParaRPr lang="en-US" dirty="0"/>
          </a:p>
        </p:txBody>
      </p:sp>
    </p:spTree>
    <p:extLst>
      <p:ext uri="{BB962C8B-B14F-4D97-AF65-F5344CB8AC3E}">
        <p14:creationId xmlns:p14="http://schemas.microsoft.com/office/powerpoint/2010/main" val="3033345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800" b="1" dirty="0">
                <a:solidFill>
                  <a:srgbClr val="FF0000"/>
                </a:solidFill>
                <a:latin typeface="+mn-lt"/>
              </a:rPr>
              <a:t>“Tort-Out Harm-In” Theory</a:t>
            </a:r>
          </a:p>
        </p:txBody>
      </p:sp>
      <p:sp>
        <p:nvSpPr>
          <p:cNvPr id="4" name="Content Placeholder 3"/>
          <p:cNvSpPr>
            <a:spLocks noGrp="1"/>
          </p:cNvSpPr>
          <p:nvPr>
            <p:ph idx="1"/>
          </p:nvPr>
        </p:nvSpPr>
        <p:spPr/>
        <p:txBody>
          <a:bodyPr>
            <a:noAutofit/>
          </a:bodyPr>
          <a:lstStyle/>
          <a:p>
            <a:pPr>
              <a:buFont typeface="Arial" panose="020B0604020202020204" pitchFamily="34" charset="0"/>
              <a:buChar char="•"/>
            </a:pPr>
            <a:r>
              <a:rPr lang="en-US" sz="4000" dirty="0">
                <a:cs typeface="Calibri" pitchFamily="34" charset="0"/>
              </a:rPr>
              <a:t>Non-resident subjects himself to jurisdiction in a state if he commits bad act knowing that it will cause harm in the forum state</a:t>
            </a:r>
          </a:p>
          <a:p>
            <a:pPr>
              <a:buFont typeface="Arial" panose="020B0604020202020204" pitchFamily="34" charset="0"/>
              <a:buChar char="•"/>
            </a:pPr>
            <a:r>
              <a:rPr lang="en-US" sz="4000" u="sng" dirty="0"/>
              <a:t>Miller v. Miller</a:t>
            </a:r>
            <a:r>
              <a:rPr lang="en-US" sz="4000" dirty="0"/>
              <a:t>, 2018 WL 3427914 (N.D. Ill. 2018)</a:t>
            </a:r>
          </a:p>
          <a:p>
            <a:pPr>
              <a:buFont typeface="Arial" panose="020B0604020202020204" pitchFamily="34" charset="0"/>
              <a:buChar char="•"/>
            </a:pPr>
            <a:r>
              <a:rPr lang="en-US" sz="4000" u="sng" dirty="0"/>
              <a:t>Silva v. </a:t>
            </a:r>
            <a:r>
              <a:rPr lang="en-US" sz="4000" u="sng" dirty="0" err="1"/>
              <a:t>Pavlak</a:t>
            </a:r>
            <a:r>
              <a:rPr lang="en-US" sz="4000" dirty="0"/>
              <a:t>, 2018 WL 4775510 (</a:t>
            </a:r>
            <a:r>
              <a:rPr lang="en-US" sz="4000" dirty="0" err="1"/>
              <a:t>W.D</a:t>
            </a:r>
            <a:r>
              <a:rPr lang="en-US" sz="4000" dirty="0"/>
              <a:t>. N.C., October 3, 2018)</a:t>
            </a:r>
          </a:p>
        </p:txBody>
      </p:sp>
      <p:sp>
        <p:nvSpPr>
          <p:cNvPr id="6" name="Slide Number Placeholder 5"/>
          <p:cNvSpPr>
            <a:spLocks noGrp="1"/>
          </p:cNvSpPr>
          <p:nvPr>
            <p:ph type="sldNum" sz="quarter" idx="12"/>
          </p:nvPr>
        </p:nvSpPr>
        <p:spPr/>
        <p:txBody>
          <a:bodyPr/>
          <a:lstStyle/>
          <a:p>
            <a:fld id="{6E4C1027-9CF9-4825-8759-F3F989ECA7C2}" type="slidenum">
              <a:rPr lang="en-US" smtClean="0"/>
              <a:t>53</a:t>
            </a:fld>
            <a:endParaRPr lang="en-US" dirty="0"/>
          </a:p>
        </p:txBody>
      </p:sp>
    </p:spTree>
    <p:extLst>
      <p:ext uri="{BB962C8B-B14F-4D97-AF65-F5344CB8AC3E}">
        <p14:creationId xmlns:p14="http://schemas.microsoft.com/office/powerpoint/2010/main" val="972998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Challenge 9:  Ongoing Reevaluation</a:t>
            </a:r>
          </a:p>
        </p:txBody>
      </p:sp>
      <p:sp>
        <p:nvSpPr>
          <p:cNvPr id="6" name="Slide Number Placeholder 5"/>
          <p:cNvSpPr>
            <a:spLocks noGrp="1"/>
          </p:cNvSpPr>
          <p:nvPr>
            <p:ph type="sldNum" sz="quarter" idx="12"/>
          </p:nvPr>
        </p:nvSpPr>
        <p:spPr/>
        <p:txBody>
          <a:bodyPr/>
          <a:lstStyle/>
          <a:p>
            <a:fld id="{6E4C1027-9CF9-4825-8759-F3F989ECA7C2}" type="slidenum">
              <a:rPr lang="en-US" smtClean="0"/>
              <a:t>54</a:t>
            </a:fld>
            <a:endParaRPr lang="en-US" dirty="0"/>
          </a:p>
        </p:txBody>
      </p:sp>
      <p:sp>
        <p:nvSpPr>
          <p:cNvPr id="5" name="Content Placeholder 2"/>
          <p:cNvSpPr txBox="1">
            <a:spLocks/>
          </p:cNvSpPr>
          <p:nvPr/>
        </p:nvSpPr>
        <p:spPr bwMode="auto">
          <a:xfrm>
            <a:off x="711200" y="1866899"/>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5400" b="1" dirty="0"/>
              <a:t>Not “one and done”</a:t>
            </a:r>
          </a:p>
          <a:p>
            <a:pPr eaLnBrk="1" hangingPunct="1"/>
            <a:r>
              <a:rPr lang="en-US" sz="5400" b="1" dirty="0"/>
              <a:t>Periodic review of appropriate situs?</a:t>
            </a:r>
          </a:p>
          <a:p>
            <a:pPr eaLnBrk="1" hangingPunct="1"/>
            <a:r>
              <a:rPr lang="en-US" sz="5400" b="1" dirty="0"/>
              <a:t>Documenting decision to “stay put”</a:t>
            </a:r>
          </a:p>
        </p:txBody>
      </p:sp>
    </p:spTree>
    <p:extLst>
      <p:ext uri="{BB962C8B-B14F-4D97-AF65-F5344CB8AC3E}">
        <p14:creationId xmlns:p14="http://schemas.microsoft.com/office/powerpoint/2010/main" val="374809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19101"/>
            <a:ext cx="10972800" cy="1143000"/>
          </a:xfrm>
        </p:spPr>
        <p:txBody>
          <a:bodyPr>
            <a:noAutofit/>
          </a:bodyPr>
          <a:lstStyle/>
          <a:p>
            <a:pPr algn="ctr"/>
            <a:r>
              <a:rPr lang="en-US" sz="4000" b="1" dirty="0">
                <a:solidFill>
                  <a:srgbClr val="FF0000"/>
                </a:solidFill>
              </a:rPr>
              <a:t>Challenge 10:  Duty to Change Situs / Liability ?</a:t>
            </a:r>
            <a:endParaRPr lang="en-US" sz="4000" dirty="0">
              <a:solidFill>
                <a:srgbClr val="FF0000"/>
              </a:solidFill>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55</a:t>
            </a:fld>
            <a:endParaRPr lang="en-US" dirty="0"/>
          </a:p>
        </p:txBody>
      </p:sp>
      <p:pic>
        <p:nvPicPr>
          <p:cNvPr id="7" name="Picture 2"/>
          <p:cNvPicPr>
            <a:picLocks noChangeAspect="1" noChangeArrowheads="1"/>
          </p:cNvPicPr>
          <p:nvPr/>
        </p:nvPicPr>
        <p:blipFill>
          <a:blip r:embed="rId2"/>
          <a:srcRect/>
          <a:stretch>
            <a:fillRect/>
          </a:stretch>
        </p:blipFill>
        <p:spPr bwMode="auto">
          <a:xfrm>
            <a:off x="812800" y="1924050"/>
            <a:ext cx="10172700" cy="4572000"/>
          </a:xfrm>
          <a:prstGeom prst="rect">
            <a:avLst/>
          </a:prstGeom>
          <a:noFill/>
          <a:ln w="9525">
            <a:noFill/>
            <a:miter lim="800000"/>
            <a:headEnd/>
            <a:tailEnd/>
          </a:ln>
        </p:spPr>
      </p:pic>
    </p:spTree>
    <p:extLst>
      <p:ext uri="{BB962C8B-B14F-4D97-AF65-F5344CB8AC3E}">
        <p14:creationId xmlns:p14="http://schemas.microsoft.com/office/powerpoint/2010/main" val="1791245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61950"/>
            <a:ext cx="10972800" cy="1143000"/>
          </a:xfrm>
        </p:spPr>
        <p:txBody>
          <a:bodyPr>
            <a:noAutofit/>
          </a:bodyPr>
          <a:lstStyle/>
          <a:p>
            <a:pPr algn="ctr"/>
            <a:r>
              <a:rPr lang="en-US" sz="4500" b="1" dirty="0">
                <a:solidFill>
                  <a:srgbClr val="FF0000"/>
                </a:solidFill>
              </a:rPr>
              <a:t>Duty to Change Situs</a:t>
            </a:r>
            <a:endParaRPr lang="en-US" sz="4500" dirty="0">
              <a:solidFill>
                <a:srgbClr val="FF0000"/>
              </a:solidFill>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56</a:t>
            </a:fld>
            <a:endParaRPr lang="en-US" dirty="0"/>
          </a:p>
        </p:txBody>
      </p:sp>
      <p:sp>
        <p:nvSpPr>
          <p:cNvPr id="5" name="Content Placeholder 2"/>
          <p:cNvSpPr txBox="1">
            <a:spLocks/>
          </p:cNvSpPr>
          <p:nvPr/>
        </p:nvSpPr>
        <p:spPr bwMode="auto">
          <a:xfrm>
            <a:off x="812800" y="196215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800" b="1" dirty="0"/>
              <a:t>Restatement (3d) of Trusts §76 Comment b(2):  trustee has “initial and </a:t>
            </a:r>
            <a:r>
              <a:rPr lang="en-US" sz="2800" b="1" dirty="0">
                <a:solidFill>
                  <a:srgbClr val="FF0000"/>
                </a:solidFill>
              </a:rPr>
              <a:t>continuing duty</a:t>
            </a:r>
            <a:r>
              <a:rPr lang="en-US" sz="2800" b="1" dirty="0"/>
              <a:t> to administer [trust] at a location that is reasonably suitable to the purposes of the trust, its sound and </a:t>
            </a:r>
            <a:r>
              <a:rPr lang="en-US" sz="2800" b="1" dirty="0">
                <a:solidFill>
                  <a:srgbClr val="FF0000"/>
                </a:solidFill>
              </a:rPr>
              <a:t>efficient administration, and the interests of its beneficiaries</a:t>
            </a:r>
            <a:r>
              <a:rPr lang="en-US" sz="2800" b="1" dirty="0"/>
              <a:t>.”</a:t>
            </a:r>
          </a:p>
          <a:p>
            <a:pPr eaLnBrk="1" hangingPunct="1"/>
            <a:r>
              <a:rPr lang="en-US" sz="2800" b="1" dirty="0"/>
              <a:t>“Trustee may have a duty to change or to permit (e.g., by resignation) a change in the place of administration.”  </a:t>
            </a:r>
          </a:p>
          <a:p>
            <a:pPr eaLnBrk="1" hangingPunct="1"/>
            <a:r>
              <a:rPr lang="en-US" sz="2800" b="1" dirty="0"/>
              <a:t>“</a:t>
            </a:r>
            <a:r>
              <a:rPr lang="en-US" sz="2800" b="1" dirty="0">
                <a:solidFill>
                  <a:srgbClr val="FF0000"/>
                </a:solidFill>
              </a:rPr>
              <a:t>Changes in the place of administration by a trustee, or even the relocation of beneficiaries or other developments, may result in costs or geographic inconvenience serious enough to justify removal of the trustee.</a:t>
            </a:r>
            <a:r>
              <a:rPr lang="en-US" sz="2800" b="1" dirty="0"/>
              <a:t>”</a:t>
            </a:r>
          </a:p>
          <a:p>
            <a:pPr marL="0" indent="0" eaLnBrk="1" hangingPunct="1"/>
            <a:endParaRPr lang="en-US" sz="4000" b="1" dirty="0"/>
          </a:p>
          <a:p>
            <a:pPr marL="0" indent="0" eaLnBrk="1" hangingPunct="1"/>
            <a:endParaRPr lang="en-US" dirty="0"/>
          </a:p>
        </p:txBody>
      </p:sp>
    </p:spTree>
    <p:extLst>
      <p:ext uri="{BB962C8B-B14F-4D97-AF65-F5344CB8AC3E}">
        <p14:creationId xmlns:p14="http://schemas.microsoft.com/office/powerpoint/2010/main" val="1209204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FF0000"/>
                </a:solidFill>
              </a:rPr>
              <a:t>Trustee Duty?</a:t>
            </a:r>
            <a:endParaRPr lang="en-US" sz="6000" dirty="0">
              <a:solidFill>
                <a:srgbClr val="FF0000"/>
              </a:solidFill>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57</a:t>
            </a:fld>
            <a:endParaRPr lang="en-US" dirty="0"/>
          </a:p>
        </p:txBody>
      </p:sp>
      <p:sp>
        <p:nvSpPr>
          <p:cNvPr id="5" name="Content Placeholder 2"/>
          <p:cNvSpPr txBox="1">
            <a:spLocks/>
          </p:cNvSpPr>
          <p:nvPr/>
        </p:nvSpPr>
        <p:spPr bwMode="auto">
          <a:xfrm>
            <a:off x="812800" y="200025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000" b="1" dirty="0"/>
              <a:t>UTC §108(b): “[a] trustee is under a </a:t>
            </a:r>
            <a:r>
              <a:rPr lang="en-US" sz="4000" b="1" dirty="0">
                <a:solidFill>
                  <a:srgbClr val="FF0000"/>
                </a:solidFill>
              </a:rPr>
              <a:t>continuing duty</a:t>
            </a:r>
            <a:r>
              <a:rPr lang="en-US" sz="4000" b="1" dirty="0"/>
              <a:t> to administer the trust at a place appropriate to its </a:t>
            </a:r>
            <a:r>
              <a:rPr lang="en-US" sz="4000" b="1" dirty="0">
                <a:solidFill>
                  <a:srgbClr val="FF0000"/>
                </a:solidFill>
              </a:rPr>
              <a:t>purposes, its administration, and the interests of the beneficiaries</a:t>
            </a:r>
            <a:r>
              <a:rPr lang="en-US" sz="4000" b="1" dirty="0"/>
              <a:t>.”  </a:t>
            </a:r>
          </a:p>
          <a:p>
            <a:pPr eaLnBrk="1" hangingPunct="1"/>
            <a:r>
              <a:rPr lang="en-US" sz="4000" b="1" dirty="0" err="1"/>
              <a:t>UPC</a:t>
            </a:r>
            <a:r>
              <a:rPr lang="en-US" sz="4000" b="1" dirty="0"/>
              <a:t> §7-305 has similar duty provisions.</a:t>
            </a:r>
          </a:p>
          <a:p>
            <a:pPr marL="0" indent="0" eaLnBrk="1" hangingPunct="1"/>
            <a:endParaRPr lang="en-US" sz="4000" b="1" dirty="0"/>
          </a:p>
          <a:p>
            <a:pPr marL="0" indent="0" eaLnBrk="1" hangingPunct="1"/>
            <a:endParaRPr lang="en-US" dirty="0"/>
          </a:p>
        </p:txBody>
      </p:sp>
    </p:spTree>
    <p:extLst>
      <p:ext uri="{BB962C8B-B14F-4D97-AF65-F5344CB8AC3E}">
        <p14:creationId xmlns:p14="http://schemas.microsoft.com/office/powerpoint/2010/main" val="3537740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r>
              <a:rPr lang="en-US" sz="6000" b="1" dirty="0">
                <a:solidFill>
                  <a:srgbClr val="FF0000"/>
                </a:solidFill>
              </a:rPr>
              <a:t>Trustee Duty?</a:t>
            </a:r>
          </a:p>
        </p:txBody>
      </p:sp>
      <p:sp>
        <p:nvSpPr>
          <p:cNvPr id="6" name="Slide Number Placeholder 5"/>
          <p:cNvSpPr>
            <a:spLocks noGrp="1"/>
          </p:cNvSpPr>
          <p:nvPr>
            <p:ph type="sldNum" sz="quarter" idx="12"/>
          </p:nvPr>
        </p:nvSpPr>
        <p:spPr/>
        <p:txBody>
          <a:bodyPr/>
          <a:lstStyle/>
          <a:p>
            <a:fld id="{6E4C1027-9CF9-4825-8759-F3F989ECA7C2}" type="slidenum">
              <a:rPr lang="en-US" smtClean="0"/>
              <a:t>58</a:t>
            </a:fld>
            <a:endParaRPr lang="en-US" dirty="0"/>
          </a:p>
        </p:txBody>
      </p:sp>
      <p:sp>
        <p:nvSpPr>
          <p:cNvPr id="5" name="Content Placeholder 2"/>
          <p:cNvSpPr txBox="1">
            <a:spLocks/>
          </p:cNvSpPr>
          <p:nvPr/>
        </p:nvSpPr>
        <p:spPr bwMode="auto">
          <a:xfrm>
            <a:off x="742950" y="1987103"/>
            <a:ext cx="10972800" cy="5138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defRPr/>
            </a:pPr>
            <a:r>
              <a:rPr lang="en-US" sz="3600" b="1" dirty="0">
                <a:solidFill>
                  <a:srgbClr val="FF0000"/>
                </a:solidFill>
              </a:rPr>
              <a:t>30 jurisdictions</a:t>
            </a:r>
            <a:r>
              <a:rPr lang="en-US" sz="3600" b="1" dirty="0"/>
              <a:t> adopted UTC or </a:t>
            </a:r>
            <a:r>
              <a:rPr lang="en-US" sz="3600" b="1" dirty="0" err="1"/>
              <a:t>UPC</a:t>
            </a:r>
            <a:r>
              <a:rPr lang="en-US" sz="3600" b="1" dirty="0"/>
              <a:t> duty language</a:t>
            </a:r>
          </a:p>
          <a:p>
            <a:pPr eaLnBrk="1" hangingPunct="1">
              <a:lnSpc>
                <a:spcPct val="90000"/>
              </a:lnSpc>
              <a:defRPr/>
            </a:pPr>
            <a:r>
              <a:rPr lang="en-US" sz="3600" b="1" dirty="0"/>
              <a:t>PA Comment:  “</a:t>
            </a:r>
            <a:r>
              <a:rPr lang="en-US" sz="3600" b="1" dirty="0" err="1"/>
              <a:t>UTC</a:t>
            </a:r>
            <a:r>
              <a:rPr lang="en-US" sz="3600" b="1" dirty="0"/>
              <a:t> §108(b) is omitted to avoid the implication of a duty that the trustee consider the laws of </a:t>
            </a:r>
            <a:r>
              <a:rPr lang="en-US" sz="3600" b="1" dirty="0">
                <a:solidFill>
                  <a:srgbClr val="FF0000"/>
                </a:solidFill>
              </a:rPr>
              <a:t>all conceivable jurisdictions</a:t>
            </a:r>
            <a:r>
              <a:rPr lang="en-US" sz="3600" b="1" dirty="0"/>
              <a:t> to which the </a:t>
            </a:r>
            <a:r>
              <a:rPr lang="en-US" sz="3600" b="1" dirty="0" err="1"/>
              <a:t>situs</a:t>
            </a:r>
            <a:r>
              <a:rPr lang="en-US" sz="3600" b="1" dirty="0"/>
              <a:t> of a trust may be moved and </a:t>
            </a:r>
            <a:r>
              <a:rPr lang="en-US" sz="3600" b="1" dirty="0">
                <a:solidFill>
                  <a:srgbClr val="FF0000"/>
                </a:solidFill>
              </a:rPr>
              <a:t>establish and re-establish </a:t>
            </a:r>
            <a:r>
              <a:rPr lang="en-US" sz="3600" b="1" dirty="0" err="1">
                <a:solidFill>
                  <a:srgbClr val="FF0000"/>
                </a:solidFill>
              </a:rPr>
              <a:t>situs</a:t>
            </a:r>
            <a:r>
              <a:rPr lang="en-US" sz="3600" b="1" dirty="0"/>
              <a:t> accordingly.”</a:t>
            </a:r>
          </a:p>
          <a:p>
            <a:pPr eaLnBrk="1" hangingPunct="1">
              <a:lnSpc>
                <a:spcPct val="90000"/>
              </a:lnSpc>
              <a:defRPr/>
            </a:pPr>
            <a:r>
              <a:rPr lang="en-US" sz="3600" b="1" dirty="0"/>
              <a:t>Case law?</a:t>
            </a:r>
          </a:p>
          <a:p>
            <a:pPr eaLnBrk="1" hangingPunct="1">
              <a:lnSpc>
                <a:spcPct val="90000"/>
              </a:lnSpc>
              <a:defRPr/>
            </a:pPr>
            <a:r>
              <a:rPr lang="en-US" sz="3600" b="1" dirty="0"/>
              <a:t>Loss of business?</a:t>
            </a:r>
          </a:p>
        </p:txBody>
      </p:sp>
    </p:spTree>
    <p:extLst>
      <p:ext uri="{BB962C8B-B14F-4D97-AF65-F5344CB8AC3E}">
        <p14:creationId xmlns:p14="http://schemas.microsoft.com/office/powerpoint/2010/main" val="614423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FF0000"/>
                </a:solidFill>
              </a:rPr>
              <a:t>Attorney Duty?</a:t>
            </a:r>
          </a:p>
        </p:txBody>
      </p:sp>
      <p:sp>
        <p:nvSpPr>
          <p:cNvPr id="6" name="Slide Number Placeholder 5"/>
          <p:cNvSpPr>
            <a:spLocks noGrp="1"/>
          </p:cNvSpPr>
          <p:nvPr>
            <p:ph type="sldNum" sz="quarter" idx="12"/>
          </p:nvPr>
        </p:nvSpPr>
        <p:spPr/>
        <p:txBody>
          <a:bodyPr/>
          <a:lstStyle/>
          <a:p>
            <a:fld id="{6E4C1027-9CF9-4825-8759-F3F989ECA7C2}" type="slidenum">
              <a:rPr lang="en-US" smtClean="0"/>
              <a:t>59</a:t>
            </a:fld>
            <a:endParaRPr lang="en-US" dirty="0"/>
          </a:p>
        </p:txBody>
      </p:sp>
      <p:sp>
        <p:nvSpPr>
          <p:cNvPr id="5" name="Content Placeholder 2"/>
          <p:cNvSpPr txBox="1">
            <a:spLocks/>
          </p:cNvSpPr>
          <p:nvPr/>
        </p:nvSpPr>
        <p:spPr bwMode="auto">
          <a:xfrm>
            <a:off x="711200" y="17526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400" b="1" dirty="0"/>
              <a:t>Failure to advise trustee-client to consider moving trust?</a:t>
            </a:r>
          </a:p>
          <a:p>
            <a:pPr eaLnBrk="1" hangingPunct="1"/>
            <a:r>
              <a:rPr lang="en-US" sz="4400" b="1" dirty="0"/>
              <a:t>Failure to advise beneficiary-client?</a:t>
            </a:r>
          </a:p>
          <a:p>
            <a:pPr eaLnBrk="1" hangingPunct="1"/>
            <a:r>
              <a:rPr lang="en-US" sz="4400" b="1" dirty="0"/>
              <a:t>What if likely liquidation event? </a:t>
            </a:r>
          </a:p>
          <a:p>
            <a:pPr eaLnBrk="1" hangingPunct="1"/>
            <a:r>
              <a:rPr lang="en-US" sz="4400" b="1" dirty="0"/>
              <a:t>Duty to know all laws of US and beyond?</a:t>
            </a:r>
          </a:p>
          <a:p>
            <a:pPr eaLnBrk="1" hangingPunct="1"/>
            <a:r>
              <a:rPr lang="en-US" sz="4400" b="1" dirty="0"/>
              <a:t>Loss of business?</a:t>
            </a:r>
          </a:p>
        </p:txBody>
      </p:sp>
    </p:spTree>
    <p:extLst>
      <p:ext uri="{BB962C8B-B14F-4D97-AF65-F5344CB8AC3E}">
        <p14:creationId xmlns:p14="http://schemas.microsoft.com/office/powerpoint/2010/main" val="202784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406400" y="635444"/>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Administrative</a:t>
            </a:r>
            <a:r>
              <a:rPr lang="en-US" sz="6000" b="1" dirty="0">
                <a:solidFill>
                  <a:srgbClr val="000000"/>
                </a:solidFill>
              </a:rPr>
              <a:t> </a:t>
            </a:r>
            <a:r>
              <a:rPr lang="en-US" sz="6000" b="1" dirty="0" err="1">
                <a:solidFill>
                  <a:srgbClr val="FF0000"/>
                </a:solidFill>
              </a:rPr>
              <a:t>Situs</a:t>
            </a:r>
            <a:endParaRPr lang="en-US" sz="6000" b="1" dirty="0">
              <a:solidFill>
                <a:srgbClr val="FF0000"/>
              </a:solidFill>
            </a:endParaRPr>
          </a:p>
        </p:txBody>
      </p:sp>
      <p:sp>
        <p:nvSpPr>
          <p:cNvPr id="3" name="Rectangle 13"/>
          <p:cNvSpPr txBox="1">
            <a:spLocks noChangeArrowheads="1"/>
          </p:cNvSpPr>
          <p:nvPr/>
        </p:nvSpPr>
        <p:spPr bwMode="auto">
          <a:xfrm>
            <a:off x="656823" y="1963688"/>
            <a:ext cx="10363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b="1" dirty="0"/>
              <a:t>Where the administration primarily occurs</a:t>
            </a:r>
          </a:p>
          <a:p>
            <a:pPr eaLnBrk="1" hangingPunct="1"/>
            <a:r>
              <a:rPr lang="en-US" b="1" dirty="0"/>
              <a:t>AKA “principal place of administration,” especially in </a:t>
            </a:r>
            <a:r>
              <a:rPr lang="en-US" b="1" dirty="0" err="1"/>
              <a:t>UPC</a:t>
            </a:r>
            <a:r>
              <a:rPr lang="en-US" b="1" dirty="0"/>
              <a:t> and UTC states</a:t>
            </a:r>
          </a:p>
          <a:p>
            <a:pPr eaLnBrk="1" hangingPunct="1"/>
            <a:r>
              <a:rPr lang="en-US" b="1" dirty="0" err="1"/>
              <a:t>UTC</a:t>
            </a:r>
            <a:r>
              <a:rPr lang="en-US" b="1" dirty="0"/>
              <a:t> §108:  “[l]</a:t>
            </a:r>
            <a:r>
              <a:rPr lang="en-US" b="1" dirty="0" err="1"/>
              <a:t>ocating</a:t>
            </a:r>
            <a:r>
              <a:rPr lang="en-US" b="1" dirty="0"/>
              <a:t> a trust’s principal place of administration will ordinarily determine which court has primary if not exclusive jurisdiction over the trust.  It may also be important for other matters, such as payment of state income tax or determining the jurisdiction whose laws will govern the trust.”</a:t>
            </a:r>
          </a:p>
          <a:p>
            <a:pPr eaLnBrk="1" hangingPunct="1">
              <a:buClr>
                <a:schemeClr val="tx1"/>
              </a:buClr>
            </a:pPr>
            <a:endParaRPr lang="en-US" dirty="0">
              <a:latin typeface="Antique Olv (W1)"/>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6</a:t>
            </a:fld>
            <a:endParaRPr lang="en-US"/>
          </a:p>
        </p:txBody>
      </p:sp>
    </p:spTree>
    <p:extLst>
      <p:ext uri="{BB962C8B-B14F-4D97-AF65-F5344CB8AC3E}">
        <p14:creationId xmlns:p14="http://schemas.microsoft.com/office/powerpoint/2010/main" val="3705829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FF0000"/>
                </a:solidFill>
              </a:rPr>
              <a:t>Releases from Liability</a:t>
            </a:r>
          </a:p>
        </p:txBody>
      </p:sp>
      <p:sp>
        <p:nvSpPr>
          <p:cNvPr id="6" name="Slide Number Placeholder 5"/>
          <p:cNvSpPr>
            <a:spLocks noGrp="1"/>
          </p:cNvSpPr>
          <p:nvPr>
            <p:ph type="sldNum" sz="quarter" idx="12"/>
          </p:nvPr>
        </p:nvSpPr>
        <p:spPr/>
        <p:txBody>
          <a:bodyPr/>
          <a:lstStyle/>
          <a:p>
            <a:fld id="{6E4C1027-9CF9-4825-8759-F3F989ECA7C2}" type="slidenum">
              <a:rPr lang="en-US" smtClean="0"/>
              <a:t>60</a:t>
            </a:fld>
            <a:endParaRPr lang="en-US" dirty="0"/>
          </a:p>
        </p:txBody>
      </p:sp>
      <p:sp>
        <p:nvSpPr>
          <p:cNvPr id="5" name="Content Placeholder 2"/>
          <p:cNvSpPr txBox="1">
            <a:spLocks/>
          </p:cNvSpPr>
          <p:nvPr/>
        </p:nvSpPr>
        <p:spPr bwMode="auto">
          <a:xfrm>
            <a:off x="711200" y="177165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4400" b="1" dirty="0"/>
              <a:t>Release for changing situs (especially without court approval)</a:t>
            </a:r>
          </a:p>
          <a:p>
            <a:pPr eaLnBrk="1" hangingPunct="1"/>
            <a:r>
              <a:rPr lang="en-US" sz="4400" b="1" dirty="0"/>
              <a:t>Release for decision not to change / periodic accountings</a:t>
            </a:r>
          </a:p>
        </p:txBody>
      </p:sp>
    </p:spTree>
    <p:extLst>
      <p:ext uri="{BB962C8B-B14F-4D97-AF65-F5344CB8AC3E}">
        <p14:creationId xmlns:p14="http://schemas.microsoft.com/office/powerpoint/2010/main" val="1945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FF0000"/>
                </a:solidFill>
              </a:rPr>
              <a:t>Thank You!</a:t>
            </a:r>
          </a:p>
        </p:txBody>
      </p:sp>
      <p:sp>
        <p:nvSpPr>
          <p:cNvPr id="6" name="Slide Number Placeholder 5"/>
          <p:cNvSpPr>
            <a:spLocks noGrp="1"/>
          </p:cNvSpPr>
          <p:nvPr>
            <p:ph type="sldNum" sz="quarter" idx="12"/>
          </p:nvPr>
        </p:nvSpPr>
        <p:spPr/>
        <p:txBody>
          <a:bodyPr/>
          <a:lstStyle/>
          <a:p>
            <a:fld id="{6E4C1027-9CF9-4825-8759-F3F989ECA7C2}" type="slidenum">
              <a:rPr lang="en-US" smtClean="0"/>
              <a:t>61</a:t>
            </a:fld>
            <a:endParaRPr lang="en-US" dirty="0"/>
          </a:p>
        </p:txBody>
      </p:sp>
      <p:pic>
        <p:nvPicPr>
          <p:cNvPr id="1026" name="Picture 2" descr="Image result for robin hood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45453" y="1905000"/>
            <a:ext cx="8435887"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21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406400" y="525386"/>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Locational Situs</a:t>
            </a:r>
          </a:p>
        </p:txBody>
      </p:sp>
      <p:sp>
        <p:nvSpPr>
          <p:cNvPr id="3" name="Rectangle 13"/>
          <p:cNvSpPr txBox="1">
            <a:spLocks noChangeArrowheads="1"/>
          </p:cNvSpPr>
          <p:nvPr/>
        </p:nvSpPr>
        <p:spPr bwMode="auto">
          <a:xfrm>
            <a:off x="631065" y="1643058"/>
            <a:ext cx="10363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3600" b="1" dirty="0"/>
              <a:t>Where assets are located</a:t>
            </a:r>
          </a:p>
          <a:p>
            <a:pPr eaLnBrk="1" hangingPunct="1"/>
            <a:r>
              <a:rPr lang="en-US" sz="3600" b="1" dirty="0"/>
              <a:t>Intangible property:  place of administrative situs (deemed state income tax situs of intangibles may be different) </a:t>
            </a:r>
          </a:p>
          <a:p>
            <a:pPr eaLnBrk="1" hangingPunct="1"/>
            <a:r>
              <a:rPr lang="en-US" sz="3600" b="1" dirty="0"/>
              <a:t>Real estate and tangible personal property:  where the property is physically located (jurisdictional situs as to trust real property may be in a different state)</a:t>
            </a:r>
          </a:p>
          <a:p>
            <a:pPr eaLnBrk="1" hangingPunct="1">
              <a:buClr>
                <a:schemeClr val="tx1"/>
              </a:buClr>
            </a:pPr>
            <a:endParaRPr lang="en-US" dirty="0">
              <a:latin typeface="Antique Olv (W1)"/>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7</a:t>
            </a:fld>
            <a:endParaRPr lang="en-US"/>
          </a:p>
        </p:txBody>
      </p:sp>
    </p:spTree>
    <p:extLst>
      <p:ext uri="{BB962C8B-B14F-4D97-AF65-F5344CB8AC3E}">
        <p14:creationId xmlns:p14="http://schemas.microsoft.com/office/powerpoint/2010/main" val="95603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406400" y="665063"/>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Tax Situs</a:t>
            </a:r>
          </a:p>
        </p:txBody>
      </p:sp>
      <p:sp>
        <p:nvSpPr>
          <p:cNvPr id="3" name="Rectangle 13"/>
          <p:cNvSpPr txBox="1">
            <a:spLocks noChangeArrowheads="1"/>
          </p:cNvSpPr>
          <p:nvPr/>
        </p:nvSpPr>
        <p:spPr bwMode="auto">
          <a:xfrm>
            <a:off x="406400" y="1833126"/>
            <a:ext cx="10363200" cy="5007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3400" b="1" dirty="0"/>
              <a:t>Where trust is taxable for state fiduciary income tax purposes WRT retained income and capital gains </a:t>
            </a:r>
          </a:p>
          <a:p>
            <a:pPr eaLnBrk="1" hangingPunct="1"/>
            <a:r>
              <a:rPr lang="en-US" sz="3400" b="1" dirty="0"/>
              <a:t>Is trust a resident or nonresident trust for state fiduciary income tax purposes?</a:t>
            </a:r>
          </a:p>
          <a:p>
            <a:pPr eaLnBrk="1" hangingPunct="1"/>
            <a:r>
              <a:rPr lang="en-US" sz="3400" b="1" dirty="0"/>
              <a:t>A trust can be a resident trust for income tax purposes in </a:t>
            </a:r>
            <a:r>
              <a:rPr lang="en-US" sz="3400" b="1" i="1" dirty="0">
                <a:solidFill>
                  <a:srgbClr val="00B050"/>
                </a:solidFill>
              </a:rPr>
              <a:t>more than one state</a:t>
            </a:r>
            <a:r>
              <a:rPr lang="en-US" sz="3400" b="1" dirty="0"/>
              <a:t>  </a:t>
            </a:r>
          </a:p>
          <a:p>
            <a:pPr eaLnBrk="1" hangingPunct="1"/>
            <a:r>
              <a:rPr lang="en-US" sz="3400" b="1" dirty="0"/>
              <a:t>However, a trust can be a resident trust for income tax purposes of </a:t>
            </a:r>
            <a:r>
              <a:rPr lang="en-US" sz="3400" b="1" i="1" dirty="0">
                <a:solidFill>
                  <a:srgbClr val="00B050"/>
                </a:solidFill>
              </a:rPr>
              <a:t>no state</a:t>
            </a:r>
          </a:p>
          <a:p>
            <a:pPr eaLnBrk="1" hangingPunct="1">
              <a:buClr>
                <a:schemeClr val="tx1"/>
              </a:buClr>
            </a:pPr>
            <a:endParaRPr lang="en-US" dirty="0">
              <a:latin typeface="Antique Olv (W1)"/>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8</a:t>
            </a:fld>
            <a:endParaRPr lang="en-US"/>
          </a:p>
        </p:txBody>
      </p:sp>
    </p:spTree>
    <p:extLst>
      <p:ext uri="{BB962C8B-B14F-4D97-AF65-F5344CB8AC3E}">
        <p14:creationId xmlns:p14="http://schemas.microsoft.com/office/powerpoint/2010/main" val="359688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406400" y="682079"/>
            <a:ext cx="11176000" cy="1015663"/>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FF0000"/>
                </a:solidFill>
              </a:rPr>
              <a:t>Jurisdictional Situs</a:t>
            </a:r>
          </a:p>
        </p:txBody>
      </p:sp>
      <p:sp>
        <p:nvSpPr>
          <p:cNvPr id="3" name="Rectangle 13"/>
          <p:cNvSpPr txBox="1">
            <a:spLocks noChangeArrowheads="1"/>
          </p:cNvSpPr>
          <p:nvPr/>
        </p:nvSpPr>
        <p:spPr bwMode="auto">
          <a:xfrm>
            <a:off x="566670" y="1779431"/>
            <a:ext cx="10363200" cy="449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US" b="1" dirty="0"/>
              <a:t>State court(s) with jurisdiction to hear trust matters</a:t>
            </a:r>
          </a:p>
          <a:p>
            <a:pPr eaLnBrk="1" fontAlgn="auto" hangingPunct="1">
              <a:spcAft>
                <a:spcPts val="0"/>
              </a:spcAft>
              <a:buFont typeface="Arial" pitchFamily="34" charset="0"/>
              <a:buChar char="•"/>
              <a:defRPr/>
            </a:pPr>
            <a:r>
              <a:rPr lang="en-US" b="1" dirty="0"/>
              <a:t>What does trust document say?</a:t>
            </a:r>
          </a:p>
          <a:p>
            <a:pPr eaLnBrk="1" fontAlgn="auto" hangingPunct="1">
              <a:spcAft>
                <a:spcPts val="0"/>
              </a:spcAft>
              <a:buFont typeface="Arial" pitchFamily="34" charset="0"/>
              <a:buChar char="•"/>
              <a:defRPr/>
            </a:pPr>
            <a:r>
              <a:rPr lang="en-US" b="1" dirty="0"/>
              <a:t>Administrative, locational and/or tax situs could play a role</a:t>
            </a:r>
          </a:p>
          <a:p>
            <a:pPr eaLnBrk="1" fontAlgn="auto" hangingPunct="1">
              <a:spcAft>
                <a:spcPts val="0"/>
              </a:spcAft>
              <a:buFont typeface="Arial" pitchFamily="34" charset="0"/>
              <a:buChar char="•"/>
              <a:defRPr/>
            </a:pPr>
            <a:r>
              <a:rPr lang="en-US" b="1" dirty="0"/>
              <a:t>Non-exclusive; multiple states can exercise jurisdiction</a:t>
            </a:r>
          </a:p>
          <a:p>
            <a:pPr eaLnBrk="1" fontAlgn="auto" hangingPunct="1">
              <a:spcAft>
                <a:spcPts val="0"/>
              </a:spcAft>
              <a:buFont typeface="Arial" pitchFamily="34" charset="0"/>
              <a:buChar char="•"/>
              <a:defRPr/>
            </a:pPr>
            <a:r>
              <a:rPr lang="en-US" b="1" dirty="0"/>
              <a:t>Court may decline to exercise jurisdiction it if it concludes that another court is better positioned to exercise jurisdiction</a:t>
            </a:r>
            <a:endParaRPr lang="en-US" b="1" dirty="0">
              <a:latin typeface="Antique Olv (W1)" pitchFamily="34" charset="0"/>
            </a:endParaRPr>
          </a:p>
        </p:txBody>
      </p:sp>
      <p:sp>
        <p:nvSpPr>
          <p:cNvPr id="6" name="Slide Number Placeholder 5"/>
          <p:cNvSpPr>
            <a:spLocks noGrp="1"/>
          </p:cNvSpPr>
          <p:nvPr>
            <p:ph type="sldNum" sz="quarter" idx="12"/>
          </p:nvPr>
        </p:nvSpPr>
        <p:spPr/>
        <p:txBody>
          <a:bodyPr/>
          <a:lstStyle/>
          <a:p>
            <a:fld id="{6E4C1027-9CF9-4825-8759-F3F989ECA7C2}" type="slidenum">
              <a:rPr lang="en-US" smtClean="0"/>
              <a:t>9</a:t>
            </a:fld>
            <a:endParaRPr lang="en-US"/>
          </a:p>
        </p:txBody>
      </p:sp>
    </p:spTree>
    <p:extLst>
      <p:ext uri="{BB962C8B-B14F-4D97-AF65-F5344CB8AC3E}">
        <p14:creationId xmlns:p14="http://schemas.microsoft.com/office/powerpoint/2010/main" val="2488937504"/>
      </p:ext>
    </p:extLst>
  </p:cSld>
  <p:clrMapOvr>
    <a:masterClrMapping/>
  </p:clrMapOvr>
</p:sld>
</file>

<file path=ppt/theme/theme1.xml><?xml version="1.0" encoding="utf-8"?>
<a:theme xmlns:a="http://schemas.openxmlformats.org/drawingml/2006/main" name="Quadrant">
  <a:themeElements>
    <a:clrScheme name="Quadrant 13">
      <a:dk1>
        <a:srgbClr val="000000"/>
      </a:dk1>
      <a:lt1>
        <a:srgbClr val="FFFFFF"/>
      </a:lt1>
      <a:dk2>
        <a:srgbClr val="420000"/>
      </a:dk2>
      <a:lt2>
        <a:srgbClr val="003366"/>
      </a:lt2>
      <a:accent1>
        <a:srgbClr val="CC9900"/>
      </a:accent1>
      <a:accent2>
        <a:srgbClr val="CC9900"/>
      </a:accent2>
      <a:accent3>
        <a:srgbClr val="FFFFFF"/>
      </a:accent3>
      <a:accent4>
        <a:srgbClr val="000000"/>
      </a:accent4>
      <a:accent5>
        <a:srgbClr val="E2CAAA"/>
      </a:accent5>
      <a:accent6>
        <a:srgbClr val="B98A00"/>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221F47"/>
        </a:lt2>
        <a:accent1>
          <a:srgbClr val="CC9900"/>
        </a:accent1>
        <a:accent2>
          <a:srgbClr val="999966"/>
        </a:accent2>
        <a:accent3>
          <a:srgbClr val="FFFFFF"/>
        </a:accent3>
        <a:accent4>
          <a:srgbClr val="000000"/>
        </a:accent4>
        <a:accent5>
          <a:srgbClr val="E2CA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221F47"/>
        </a:lt2>
        <a:accent1>
          <a:srgbClr val="CC9900"/>
        </a:accent1>
        <a:accent2>
          <a:srgbClr val="CC9900"/>
        </a:accent2>
        <a:accent3>
          <a:srgbClr val="FFFFFF"/>
        </a:accent3>
        <a:accent4>
          <a:srgbClr val="000000"/>
        </a:accent4>
        <a:accent5>
          <a:srgbClr val="E2CAAA"/>
        </a:accent5>
        <a:accent6>
          <a:srgbClr val="B98A00"/>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420000"/>
        </a:dk2>
        <a:lt2>
          <a:srgbClr val="221F47"/>
        </a:lt2>
        <a:accent1>
          <a:srgbClr val="CC9900"/>
        </a:accent1>
        <a:accent2>
          <a:srgbClr val="FFCC00"/>
        </a:accent2>
        <a:accent3>
          <a:srgbClr val="FFFFFF"/>
        </a:accent3>
        <a:accent4>
          <a:srgbClr val="000000"/>
        </a:accent4>
        <a:accent5>
          <a:srgbClr val="E2CAAA"/>
        </a:accent5>
        <a:accent6>
          <a:srgbClr val="E7B900"/>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3">
        <a:dk1>
          <a:srgbClr val="000000"/>
        </a:dk1>
        <a:lt1>
          <a:srgbClr val="FFFFFF"/>
        </a:lt1>
        <a:dk2>
          <a:srgbClr val="420000"/>
        </a:dk2>
        <a:lt2>
          <a:srgbClr val="003366"/>
        </a:lt2>
        <a:accent1>
          <a:srgbClr val="CC9900"/>
        </a:accent1>
        <a:accent2>
          <a:srgbClr val="CC9900"/>
        </a:accent2>
        <a:accent3>
          <a:srgbClr val="FFFFFF"/>
        </a:accent3>
        <a:accent4>
          <a:srgbClr val="000000"/>
        </a:accent4>
        <a:accent5>
          <a:srgbClr val="E2CAAA"/>
        </a:accent5>
        <a:accent6>
          <a:srgbClr val="B98A00"/>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1200</TotalTime>
  <Words>2133</Words>
  <Application>Microsoft Office PowerPoint</Application>
  <PresentationFormat>Widescreen</PresentationFormat>
  <Paragraphs>344</Paragraphs>
  <Slides>61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Aharoni</vt:lpstr>
      <vt:lpstr>Antique Olv (W1)</vt:lpstr>
      <vt:lpstr>Arial</vt:lpstr>
      <vt:lpstr>Calibri</vt:lpstr>
      <vt:lpstr>Tahoma</vt:lpstr>
      <vt:lpstr>Times New Roman</vt:lpstr>
      <vt:lpstr>Wingdings</vt:lpstr>
      <vt:lpstr>Quadrant</vt:lpstr>
      <vt:lpstr>2019 Delaware Trust Conference Top 10 Considerations and Challenges for Changing Trust Situs  Presented by Margaret E.W. Sager, Esquire Heckscher, Teillon, Terrill &amp; Sager, 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Review….Per the Survey, Why Change Situs?</vt:lpstr>
      <vt:lpstr>PowerPoint Presentation</vt:lpstr>
      <vt:lpstr>PowerPoint Presentation</vt:lpstr>
      <vt:lpstr>PowerPoint Presentation</vt:lpstr>
      <vt:lpstr>Challenge 4: Which State’s (or States’)  Laws Apply?</vt:lpstr>
      <vt:lpstr>PowerPoint Presentation</vt:lpstr>
      <vt:lpstr>PowerPoint Presentation</vt:lpstr>
      <vt:lpstr>PowerPoint Presentation</vt:lpstr>
      <vt:lpstr>PowerPoint Presentation</vt:lpstr>
      <vt:lpstr>PowerPoint Presentation</vt:lpstr>
      <vt:lpstr>PowerPoint Presentation</vt:lpstr>
      <vt:lpstr>Challenge 5:</vt:lpstr>
      <vt:lpstr>PowerPoint Presentation</vt:lpstr>
      <vt:lpstr>PowerPoint Presentation</vt:lpstr>
      <vt:lpstr>PowerPoint Presentation</vt:lpstr>
      <vt:lpstr>PowerPoint Presentation</vt:lpstr>
      <vt:lpstr>BEWARE LINGERING CONTACTS!</vt:lpstr>
      <vt:lpstr>Challenge 6:  What Is “Trust Administration”</vt:lpstr>
      <vt:lpstr>What Is “Trust Administration” (cont.)</vt:lpstr>
      <vt:lpstr>What Is “Trust Administration” (cont.)</vt:lpstr>
      <vt:lpstr>Challenge 7: Making the Change</vt:lpstr>
      <vt:lpstr>PowerPoint Presentation</vt:lpstr>
      <vt:lpstr>PowerPoint Presentation</vt:lpstr>
      <vt:lpstr>PowerPoint Presentation</vt:lpstr>
      <vt:lpstr>PowerPoint Presentation</vt:lpstr>
      <vt:lpstr>PowerPoint Presentation</vt:lpstr>
      <vt:lpstr>PowerPoint Presentation</vt:lpstr>
      <vt:lpstr>Challenge 8: Which Court(s)  Has (Have) Jurisdiction?</vt:lpstr>
      <vt:lpstr> Trusteeship Created By the City of Sheridan,  Colorado, 593 N.W.2d 702 (Minn. Ct. App. 1999)</vt:lpstr>
      <vt:lpstr>Marshall v. First Nat. Bank Alaska 97 P.3d 830, 836 (Alaska 2004) </vt:lpstr>
      <vt:lpstr>Marshall v. First Nat. Bank Alaska 97 P.3d 830, 836 (Alaska 2004) </vt:lpstr>
      <vt:lpstr>Marshall v. First Nat. Bank Alaska 97 P.3d 830, 836 (Alaska 2004) </vt:lpstr>
      <vt:lpstr>Benson v. Rosenthal, No. 15-782  (E.D. La., July 8, 2015)</vt:lpstr>
      <vt:lpstr>Benson v. Rosenthal, No. 15-782  (E.D. La., July 8, 2015) (cont.)</vt:lpstr>
      <vt:lpstr>“Tort-Out Harm-In” Theory</vt:lpstr>
      <vt:lpstr>Challenge 9:  Ongoing Reevaluation</vt:lpstr>
      <vt:lpstr>Challenge 10:  Duty to Change Situs / Liability ?</vt:lpstr>
      <vt:lpstr>Duty to Change Situs</vt:lpstr>
      <vt:lpstr>Trustee Duty?</vt:lpstr>
      <vt:lpstr>Trustee Duty?</vt:lpstr>
      <vt:lpstr>Attorney Duty?</vt:lpstr>
      <vt:lpstr>Releases from Liability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Hayes</dc:creator>
  <cp:lastModifiedBy>Greg Koseluk</cp:lastModifiedBy>
  <cp:revision>117</cp:revision>
  <cp:lastPrinted>2019-09-26T21:35:51Z</cp:lastPrinted>
  <dcterms:created xsi:type="dcterms:W3CDTF">2019-03-02T15:11:56Z</dcterms:created>
  <dcterms:modified xsi:type="dcterms:W3CDTF">2019-09-27T19:36:27Z</dcterms:modified>
</cp:coreProperties>
</file>